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4551" r:id="rId1"/>
    <p:sldMasterId id="2147484608" r:id="rId2"/>
    <p:sldMasterId id="2147484612" r:id="rId3"/>
    <p:sldMasterId id="2147484637" r:id="rId4"/>
  </p:sldMasterIdLst>
  <p:notesMasterIdLst>
    <p:notesMasterId r:id="rId40"/>
  </p:notesMasterIdLst>
  <p:handoutMasterIdLst>
    <p:handoutMasterId r:id="rId41"/>
  </p:handoutMasterIdLst>
  <p:sldIdLst>
    <p:sldId id="1814" r:id="rId5"/>
    <p:sldId id="1702" r:id="rId6"/>
    <p:sldId id="1684" r:id="rId7"/>
    <p:sldId id="2573" r:id="rId8"/>
    <p:sldId id="2574" r:id="rId9"/>
    <p:sldId id="2530" r:id="rId10"/>
    <p:sldId id="1799" r:id="rId11"/>
    <p:sldId id="1749" r:id="rId12"/>
    <p:sldId id="1750" r:id="rId13"/>
    <p:sldId id="1751" r:id="rId14"/>
    <p:sldId id="1805" r:id="rId15"/>
    <p:sldId id="1806" r:id="rId16"/>
    <p:sldId id="1777" r:id="rId17"/>
    <p:sldId id="1801" r:id="rId18"/>
    <p:sldId id="2575" r:id="rId19"/>
    <p:sldId id="2539" r:id="rId20"/>
    <p:sldId id="2008" r:id="rId21"/>
    <p:sldId id="2536" r:id="rId22"/>
    <p:sldId id="1753" r:id="rId23"/>
    <p:sldId id="2577" r:id="rId24"/>
    <p:sldId id="1754" r:id="rId25"/>
    <p:sldId id="2576" r:id="rId26"/>
    <p:sldId id="2578" r:id="rId27"/>
    <p:sldId id="1755" r:id="rId28"/>
    <p:sldId id="1781" r:id="rId29"/>
    <p:sldId id="1767" r:id="rId30"/>
    <p:sldId id="1775" r:id="rId31"/>
    <p:sldId id="1800" r:id="rId32"/>
    <p:sldId id="1791" r:id="rId33"/>
    <p:sldId id="1792" r:id="rId34"/>
    <p:sldId id="1793" r:id="rId35"/>
    <p:sldId id="1794" r:id="rId36"/>
    <p:sldId id="1795" r:id="rId37"/>
    <p:sldId id="1780" r:id="rId38"/>
    <p:sldId id="260" r:id="rId39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zure Main slides" id="{6290A1E8-AFB8-3548-8B68-764E854A696A}">
          <p14:sldIdLst>
            <p14:sldId id="1814"/>
            <p14:sldId id="1702"/>
            <p14:sldId id="1684"/>
            <p14:sldId id="2573"/>
            <p14:sldId id="2574"/>
            <p14:sldId id="2530"/>
            <p14:sldId id="1799"/>
            <p14:sldId id="1749"/>
            <p14:sldId id="1750"/>
            <p14:sldId id="1751"/>
            <p14:sldId id="1805"/>
            <p14:sldId id="1806"/>
            <p14:sldId id="1777"/>
            <p14:sldId id="1801"/>
            <p14:sldId id="2575"/>
            <p14:sldId id="2539"/>
            <p14:sldId id="2008"/>
            <p14:sldId id="2536"/>
            <p14:sldId id="1753"/>
            <p14:sldId id="2577"/>
            <p14:sldId id="1754"/>
            <p14:sldId id="2576"/>
            <p14:sldId id="2578"/>
            <p14:sldId id="1755"/>
            <p14:sldId id="1781"/>
            <p14:sldId id="1767"/>
            <p14:sldId id="1775"/>
            <p14:sldId id="1800"/>
            <p14:sldId id="1791"/>
            <p14:sldId id="1792"/>
            <p14:sldId id="1793"/>
            <p14:sldId id="1794"/>
            <p14:sldId id="1795"/>
            <p14:sldId id="1780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or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5481"/>
    <a:srgbClr val="59B4D9"/>
    <a:srgbClr val="EBEBEB"/>
    <a:srgbClr val="FFFFFF"/>
    <a:srgbClr val="FFF100"/>
    <a:srgbClr val="75757A"/>
    <a:srgbClr val="3C3C41"/>
    <a:srgbClr val="30E5D0"/>
    <a:srgbClr val="008272"/>
    <a:srgbClr val="0777D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5278E2-6030-418F-96F1-B8507356A6B9}" v="42" dt="2020-07-13T20:10:31.8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283" autoAdjust="0"/>
    <p:restoredTop sz="86378" autoAdjust="0"/>
  </p:normalViewPr>
  <p:slideViewPr>
    <p:cSldViewPr snapToGrid="0">
      <p:cViewPr varScale="1">
        <p:scale>
          <a:sx n="95" d="100"/>
          <a:sy n="95" d="100"/>
        </p:scale>
        <p:origin x="114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0" d="100"/>
        <a:sy n="8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2280" y="4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11/8/2020 12:48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11/8/2020 12:47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2366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572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066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139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665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596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68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11/8/2020 12:47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71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22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68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11/8/2020 12:47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687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11/8/2020 12:47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492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677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jpe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7.jp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2.jpg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4.emf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6.jpg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Azure Technical Trainer Role Based Training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4071864E-755E-AD40-A80D-10E454980F16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853844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spc="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558414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F941B29-79EC-DD49-A767-757BAE16FC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13178" y="1192212"/>
            <a:ext cx="3356359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rgbClr val="000000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A2F7DAD6-99FA-B74A-87E5-BFA3CB237070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16723881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>
                <a:solidFill>
                  <a:srgbClr val="000000"/>
                </a:solidFill>
                <a:latin typeface="+mn-lt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075739"/>
            <a:ext cx="1153318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6E35749-090F-0542-9B4B-BF37EFC334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593491"/>
            <a:ext cx="11533187" cy="153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 dirty="0"/>
              <a:t>Small: caption body copy Segoe Regular 10/12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8F32AD9-0E33-284C-8468-E63BF69AF2E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4385524"/>
            <a:ext cx="11533187" cy="207967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Small: caption title Segoe UI Bold 10/12.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A46FDB1-D336-7C45-BF92-D58B6C5503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3276" y="3323870"/>
            <a:ext cx="11533187" cy="2204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82208845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33855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95344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DD31BD93-DFDF-4C46-8FDE-B1B55850B6B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2951A14E-1D63-9E44-9361-FD57A8BD81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27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1C3BF983-4009-1049-9AD7-C94BE3AA193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5042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361C016-E331-F44F-ACAE-52E4AE7346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2032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9385498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CCDF1654-4D2D-794C-BBB7-E1447C036FD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2A6E05B-C65A-8C44-AC8B-AA08746E66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13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52482AC-A354-B546-9AAD-B3E0285120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276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1839620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8307388" y="1631566"/>
            <a:ext cx="3681793" cy="3165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4395406" y="1631567"/>
            <a:ext cx="3684970" cy="31610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280" y="1631568"/>
            <a:ext cx="3681793" cy="3169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74663" y="2939529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89438" y="2932948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07388" y="2946446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06DC0489-95B2-B74C-8FE4-80E75D67D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280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2422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07388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8307388" y="1631566"/>
            <a:ext cx="3681793" cy="3165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4395406" y="1631567"/>
            <a:ext cx="3684970" cy="31610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280" y="1631568"/>
            <a:ext cx="3681793" cy="3169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74663" y="2939529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89438" y="2932948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07388" y="2946446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06DC0489-95B2-B74C-8FE4-80E75D67D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280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2422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07388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33" name="Text Box 3">
            <a:extLst>
              <a:ext uri="{FF2B5EF4-FFF2-40B4-BE49-F238E27FC236}">
                <a16:creationId xmlns:a16="http://schemas.microsoft.com/office/drawing/2014/main" id="{75395D73-9049-014E-BEF9-A35587DB4139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3CC09D91-3BB7-5C4A-98CF-F87FD6AACD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0A489FF-470D-734F-9769-61F47A78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42601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F43AC1C-4836-034C-B18E-A886EB0A095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8689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9221C77D-8F08-6C49-9011-B244AD138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54763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F3776908-857F-F24D-9AF6-14CF938B56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02625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EFB7F2E6-D12A-0A47-939B-737BAD8176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45998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5EF402B-0A39-4444-AF7E-380A1C2573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440" y="2347335"/>
            <a:ext cx="660400" cy="660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2F996C-B451-5D43-A1A7-18659348D8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398" y="2347335"/>
            <a:ext cx="660400" cy="6604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64D954-D4BE-604E-A1FA-5D4A16CC77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201" y="2347335"/>
            <a:ext cx="660400" cy="660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FC96516-B0E2-964A-9976-F62D8A3CA03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63" y="2347335"/>
            <a:ext cx="660400" cy="6604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42970E5-3D59-6D4C-802D-2A054118D50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98" y="2347335"/>
            <a:ext cx="660400" cy="6604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2F713FA-C34D-0546-BEC6-2429F7B462C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15" y="2347335"/>
            <a:ext cx="6604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6977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3F1DAFF6-F27C-B74D-96EC-43A1B70AA06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10718743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403934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A36DC34-EED6-8F49-8473-3802F6C2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500E80-DD0C-EF4F-BB7D-03960A098E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903760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FFFFFF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0"/>
            <a:ext cx="12436475" cy="6994525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3504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762" y="-1"/>
            <a:ext cx="609357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93607F-5D7C-414A-BD66-EADF11B22CA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54763" y="3183626"/>
            <a:ext cx="6092825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9B6CD1B2-B033-3544-BC3C-77A135C6597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8FCD16-3426-8B48-803D-6B6E81EED21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5138" y="2627970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D336736-F7E2-BA48-AD3E-B0037BAC681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65137" y="3497262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FA36614-3522-794F-B70F-0659F06DAB3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5137" y="3711916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1874128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8313791" y="2195639"/>
            <a:ext cx="3695703" cy="26414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182" y="2195639"/>
            <a:ext cx="3721892" cy="26414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1499" y="2195637"/>
            <a:ext cx="3695702" cy="2641475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17A0C5-B07A-A34B-9DBC-AEA2B456E2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4975" y="3257272"/>
            <a:ext cx="3721100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287B92-3963-B94C-821F-3908B3544A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86263" y="3250274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C31788-B7D8-9D46-BE0A-6B7EED7110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13738" y="3250274"/>
            <a:ext cx="368458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F848FF14-9025-D34E-A47B-6D1957DCA63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97163EF-E7E8-4446-98C1-DF17E29E7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6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E57B78A-F25C-4D46-917C-E53FD3A557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88443" y="5260860"/>
            <a:ext cx="3688758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1AA5291-B66D-8249-B809-BA15DD1EEA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313738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8313791" y="2195639"/>
            <a:ext cx="3695703" cy="26414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182" y="2195639"/>
            <a:ext cx="3721892" cy="26414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1499" y="2195637"/>
            <a:ext cx="3695702" cy="2641475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17A0C5-B07A-A34B-9DBC-AEA2B456E2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4975" y="3257272"/>
            <a:ext cx="3721100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287B92-3963-B94C-821F-3908B3544A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86263" y="3250274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C31788-B7D8-9D46-BE0A-6B7EED7110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13738" y="3250274"/>
            <a:ext cx="368458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F848FF14-9025-D34E-A47B-6D1957DCA63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97163EF-E7E8-4446-98C1-DF17E29E7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6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E57B78A-F25C-4D46-917C-E53FD3A557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88443" y="5260860"/>
            <a:ext cx="3688758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1AA5291-B66D-8249-B809-BA15DD1EEA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313738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3490932"/>
            <a:ext cx="59510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9732C163-B0E6-5B41-A1A7-C570F404A2C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56932621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3490932"/>
            <a:ext cx="59510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E9958694-2D93-5A49-BF9C-C2FD1753BAA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963930-27DC-A146-BED0-307A0CE5F4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7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E99189-A4FF-8C44-809C-285F33AF91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33365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5303834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3559515"/>
            <a:ext cx="78327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A8F5F40B-56C9-1D43-9521-8583515F1C5D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4094364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DD3304D6-24AF-6742-A22C-8D78DC39B07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34531664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AD9F5927-827C-2E4D-8781-07CF39C2749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2764159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DD3BB94-DC99-244C-91E3-A9764AF267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3FCEA3C-C822-5A4A-9561-695239EA77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ajd tytułow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ytuł 1">
            <a:extLst>
              <a:ext uri="{FF2B5EF4-FFF2-40B4-BE49-F238E27FC236}">
                <a16:creationId xmlns:a16="http://schemas.microsoft.com/office/drawing/2014/main" id="{DA4DF00F-A16C-BD4A-880E-42C61A5DB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3844" y="2229294"/>
            <a:ext cx="7091868" cy="918031"/>
          </a:xfrm>
        </p:spPr>
        <p:txBody>
          <a:bodyPr anchor="t">
            <a:normAutofit/>
          </a:bodyPr>
          <a:lstStyle>
            <a:lvl1pPr>
              <a:lnSpc>
                <a:spcPts val="4896"/>
              </a:lnSpc>
              <a:defRPr sz="4080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13" name="Symbol zastępczy tekstu 2">
            <a:extLst>
              <a:ext uri="{FF2B5EF4-FFF2-40B4-BE49-F238E27FC236}">
                <a16:creationId xmlns:a16="http://schemas.microsoft.com/office/drawing/2014/main" id="{6C50D294-0710-BD47-A925-1D11866826C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773844" y="4893955"/>
            <a:ext cx="1686466" cy="955271"/>
          </a:xfrm>
        </p:spPr>
        <p:txBody>
          <a:bodyPr anchor="t">
            <a:noAutofit/>
          </a:bodyPr>
          <a:lstStyle>
            <a:lvl1pPr marL="0" indent="0" algn="l">
              <a:lnSpc>
                <a:spcPts val="1836"/>
              </a:lnSpc>
              <a:buNone/>
              <a:defRPr sz="1020" b="0" i="0">
                <a:solidFill>
                  <a:schemeClr val="bg1"/>
                </a:solidFill>
                <a:latin typeface="Montserrat Light" pitchFamily="2" charset="0"/>
              </a:defRPr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tekstu 2">
            <a:extLst>
              <a:ext uri="{FF2B5EF4-FFF2-40B4-BE49-F238E27FC236}">
                <a16:creationId xmlns:a16="http://schemas.microsoft.com/office/drawing/2014/main" id="{0BC2E500-B2AD-E046-951A-BA505A3CACE9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683613" y="4893955"/>
            <a:ext cx="5182099" cy="955271"/>
          </a:xfrm>
        </p:spPr>
        <p:txBody>
          <a:bodyPr anchor="t">
            <a:noAutofit/>
          </a:bodyPr>
          <a:lstStyle>
            <a:lvl1pPr marL="0" indent="0" algn="l">
              <a:lnSpc>
                <a:spcPts val="1836"/>
              </a:lnSpc>
              <a:buNone/>
              <a:defRPr sz="1020" b="0" i="0">
                <a:solidFill>
                  <a:schemeClr val="bg1"/>
                </a:solidFill>
                <a:latin typeface="Montserrat Light" pitchFamily="2" charset="0"/>
              </a:defRPr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zawartości 2">
            <a:extLst>
              <a:ext uri="{FF2B5EF4-FFF2-40B4-BE49-F238E27FC236}">
                <a16:creationId xmlns:a16="http://schemas.microsoft.com/office/drawing/2014/main" id="{776583E4-9620-9D4A-94B6-F68D83754E09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773844" y="3161812"/>
            <a:ext cx="7091868" cy="1859993"/>
          </a:xfrm>
        </p:spPr>
        <p:txBody>
          <a:bodyPr anchor="t">
            <a:noAutofit/>
          </a:bodyPr>
          <a:lstStyle>
            <a:lvl1pPr marL="0" indent="0">
              <a:buNone/>
              <a:defRPr sz="1836" b="0" i="0">
                <a:solidFill>
                  <a:schemeClr val="bg1"/>
                </a:solidFill>
                <a:latin typeface="Montserrat Light" pitchFamily="2" charset="0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8" name="Tytuł 1">
            <a:extLst>
              <a:ext uri="{FF2B5EF4-FFF2-40B4-BE49-F238E27FC236}">
                <a16:creationId xmlns:a16="http://schemas.microsoft.com/office/drawing/2014/main" id="{AB27835F-CA64-744D-872F-E741C87B3947}"/>
              </a:ext>
            </a:extLst>
          </p:cNvPr>
          <p:cNvSpPr txBox="1">
            <a:spLocks/>
          </p:cNvSpPr>
          <p:nvPr/>
        </p:nvSpPr>
        <p:spPr>
          <a:xfrm>
            <a:off x="4380296" y="1073694"/>
            <a:ext cx="7604386" cy="880565"/>
          </a:xfrm>
          <a:prstGeom prst="rect">
            <a:avLst/>
          </a:prstGeom>
        </p:spPr>
        <p:txBody>
          <a:bodyPr vert="horz" lIns="93260" tIns="46630" rIns="93260" bIns="46630" rtlCol="0" anchor="ctr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 sz="4080" b="1"/>
          </a:p>
        </p:txBody>
      </p:sp>
      <p:sp>
        <p:nvSpPr>
          <p:cNvPr id="29" name="Tytuł 1">
            <a:extLst>
              <a:ext uri="{FF2B5EF4-FFF2-40B4-BE49-F238E27FC236}">
                <a16:creationId xmlns:a16="http://schemas.microsoft.com/office/drawing/2014/main" id="{42A0C931-0726-A246-AA65-50151597C474}"/>
              </a:ext>
            </a:extLst>
          </p:cNvPr>
          <p:cNvSpPr txBox="1">
            <a:spLocks/>
          </p:cNvSpPr>
          <p:nvPr/>
        </p:nvSpPr>
        <p:spPr>
          <a:xfrm>
            <a:off x="4380296" y="1073694"/>
            <a:ext cx="7604386" cy="918032"/>
          </a:xfrm>
          <a:prstGeom prst="rect">
            <a:avLst/>
          </a:prstGeom>
        </p:spPr>
        <p:txBody>
          <a:bodyPr vert="horz" lIns="93260" tIns="46630" rIns="93260" bIns="46630" rtlCol="0" anchor="ctr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 sz="4080"/>
          </a:p>
        </p:txBody>
      </p:sp>
      <p:sp>
        <p:nvSpPr>
          <p:cNvPr id="30" name="Tytuł 1">
            <a:extLst>
              <a:ext uri="{FF2B5EF4-FFF2-40B4-BE49-F238E27FC236}">
                <a16:creationId xmlns:a16="http://schemas.microsoft.com/office/drawing/2014/main" id="{8AF4B8B4-D6B1-224E-B2D4-824D5D2E5D96}"/>
              </a:ext>
            </a:extLst>
          </p:cNvPr>
          <p:cNvSpPr txBox="1">
            <a:spLocks/>
          </p:cNvSpPr>
          <p:nvPr/>
        </p:nvSpPr>
        <p:spPr>
          <a:xfrm>
            <a:off x="3867777" y="1661226"/>
            <a:ext cx="7604386" cy="918032"/>
          </a:xfrm>
          <a:prstGeom prst="rect">
            <a:avLst/>
          </a:prstGeom>
        </p:spPr>
        <p:txBody>
          <a:bodyPr vert="horz" lIns="93260" tIns="46630" rIns="93260" bIns="46630" rtlCol="0" anchor="ctr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 sz="4080"/>
          </a:p>
        </p:txBody>
      </p:sp>
      <p:sp>
        <p:nvSpPr>
          <p:cNvPr id="31" name="Tytuł 1">
            <a:extLst>
              <a:ext uri="{FF2B5EF4-FFF2-40B4-BE49-F238E27FC236}">
                <a16:creationId xmlns:a16="http://schemas.microsoft.com/office/drawing/2014/main" id="{EAFB07E5-171C-5C42-A34E-4403FE20FF9B}"/>
              </a:ext>
            </a:extLst>
          </p:cNvPr>
          <p:cNvSpPr txBox="1">
            <a:spLocks/>
          </p:cNvSpPr>
          <p:nvPr/>
        </p:nvSpPr>
        <p:spPr>
          <a:xfrm>
            <a:off x="3465247" y="1366798"/>
            <a:ext cx="7604386" cy="918032"/>
          </a:xfrm>
          <a:prstGeom prst="rect">
            <a:avLst/>
          </a:prstGeom>
        </p:spPr>
        <p:txBody>
          <a:bodyPr vert="horz" lIns="93260" tIns="46630" rIns="93260" bIns="46630" rtlCol="0" anchor="ctr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 sz="4080"/>
          </a:p>
        </p:txBody>
      </p:sp>
      <p:sp>
        <p:nvSpPr>
          <p:cNvPr id="32" name="Tytuł 1">
            <a:extLst>
              <a:ext uri="{FF2B5EF4-FFF2-40B4-BE49-F238E27FC236}">
                <a16:creationId xmlns:a16="http://schemas.microsoft.com/office/drawing/2014/main" id="{A2E94627-BCC7-6D48-84EE-B757972222BF}"/>
              </a:ext>
            </a:extLst>
          </p:cNvPr>
          <p:cNvSpPr txBox="1">
            <a:spLocks/>
          </p:cNvSpPr>
          <p:nvPr/>
        </p:nvSpPr>
        <p:spPr>
          <a:xfrm>
            <a:off x="4773844" y="1954991"/>
            <a:ext cx="7604386" cy="880792"/>
          </a:xfrm>
          <a:prstGeom prst="rect">
            <a:avLst/>
          </a:prstGeom>
        </p:spPr>
        <p:txBody>
          <a:bodyPr vert="horz" lIns="93260" tIns="46630" rIns="93260" bIns="46630" rtlCol="0" anchor="ctr">
            <a:normAutofit/>
          </a:bodyPr>
          <a:lstStyle>
            <a:lvl1pPr algn="l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 sz="4080"/>
          </a:p>
        </p:txBody>
      </p:sp>
      <p:sp>
        <p:nvSpPr>
          <p:cNvPr id="34" name="Symbol zastępczy tekstu 33">
            <a:extLst>
              <a:ext uri="{FF2B5EF4-FFF2-40B4-BE49-F238E27FC236}">
                <a16:creationId xmlns:a16="http://schemas.microsoft.com/office/drawing/2014/main" id="{75360F98-8ED5-294A-B111-294DFF69E0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73845" y="1737588"/>
            <a:ext cx="7091867" cy="567352"/>
          </a:xfrm>
        </p:spPr>
        <p:txBody>
          <a:bodyPr anchor="t">
            <a:noAutofit/>
          </a:bodyPr>
          <a:lstStyle>
            <a:lvl1pPr marL="0" indent="0">
              <a:buNone/>
              <a:defRPr sz="2040" b="0" i="0">
                <a:solidFill>
                  <a:schemeClr val="accent2"/>
                </a:solidFill>
                <a:latin typeface="Montserrat ExtraLight" pitchFamily="2" charset="0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7B52F23F-6FCC-492F-9F65-D0E791F7FD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1510" y="530352"/>
            <a:ext cx="3608614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51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9">
          <p15:clr>
            <a:srgbClr val="FBAE40"/>
          </p15:clr>
        </p15:guide>
        <p15:guide id="2" pos="4951">
          <p15:clr>
            <a:srgbClr val="FBAE40"/>
          </p15:clr>
        </p15:guide>
        <p15:guide id="3" pos="2706">
          <p15:clr>
            <a:srgbClr val="FBAE40"/>
          </p15:clr>
        </p15:guide>
        <p15:guide id="4" pos="2593">
          <p15:clr>
            <a:srgbClr val="FBAE40"/>
          </p15:clr>
        </p15:guide>
        <p15:guide id="5" pos="5110">
          <p15:clr>
            <a:srgbClr val="FBAE40"/>
          </p15:clr>
        </p15:guide>
        <p15:guide id="6" orient="horz" pos="142">
          <p15:clr>
            <a:srgbClr val="FBAE40"/>
          </p15:clr>
        </p15:guide>
        <p15:guide id="7" pos="7401">
          <p15:clr>
            <a:srgbClr val="FBAE40"/>
          </p15:clr>
        </p15:guide>
        <p15:guide id="8" pos="7680">
          <p15:clr>
            <a:srgbClr val="FBAE40"/>
          </p15:clr>
        </p15:guide>
        <p15:guide id="9" pos="3772">
          <p15:clr>
            <a:srgbClr val="FBAE40"/>
          </p15:clr>
        </p15:guide>
        <p15:guide id="10" pos="3908">
          <p15:clr>
            <a:srgbClr val="FBAE40"/>
          </p15:clr>
        </p15:guide>
        <p15:guide id="11" pos="1368">
          <p15:clr>
            <a:srgbClr val="FBAE40"/>
          </p15:clr>
        </p15:guide>
        <p15:guide id="12" pos="1527">
          <p15:clr>
            <a:srgbClr val="FBAE40"/>
          </p15:clr>
        </p15:guide>
        <p15:guide id="13" pos="6153">
          <p15:clr>
            <a:srgbClr val="FBAE40"/>
          </p15:clr>
        </p15:guide>
        <p15:guide id="14" pos="6312">
          <p15:clr>
            <a:srgbClr val="FBAE40"/>
          </p15:clr>
        </p15:guide>
        <p15:guide id="15" pos="3840">
          <p15:clr>
            <a:srgbClr val="FBAE40"/>
          </p15:clr>
        </p15:guide>
        <p15:guide id="16" orient="horz" pos="4065">
          <p15:clr>
            <a:srgbClr val="FBAE40"/>
          </p15:clr>
        </p15:guide>
        <p15:guide id="17" orient="horz" pos="663">
          <p15:clr>
            <a:srgbClr val="FBAE40"/>
          </p15:clr>
        </p15:guide>
        <p15:guide id="18" orient="horz" pos="1207">
          <p15:clr>
            <a:srgbClr val="FBAE40"/>
          </p15:clr>
        </p15:guide>
        <p15:guide id="19" orient="horz" pos="1774">
          <p15:clr>
            <a:srgbClr val="FBAE40"/>
          </p15:clr>
        </p15:guide>
        <p15:guide id="20" orient="horz" pos="2341">
          <p15:clr>
            <a:srgbClr val="FBAE40"/>
          </p15:clr>
        </p15:guide>
        <p15:guide id="21" orient="horz" pos="2931">
          <p15:clr>
            <a:srgbClr val="FBAE40"/>
          </p15:clr>
        </p15:guide>
        <p15:guide id="22" orient="horz" pos="3475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cod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CEE2ED2-76B4-9F41-8074-736FC3EE6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Software code slide</a:t>
            </a:r>
          </a:p>
        </p:txBody>
      </p:sp>
    </p:spTree>
    <p:extLst>
      <p:ext uri="{BB962C8B-B14F-4D97-AF65-F5344CB8AC3E}">
        <p14:creationId xmlns:p14="http://schemas.microsoft.com/office/powerpoint/2010/main" val="1507306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946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6E6BB0-6D6D-483B-96A8-7993672827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76020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704345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1B10E9-B345-4651-9C8F-A65540E0D2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290"/>
            <a:ext cx="2311755" cy="58052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245661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F38AD-64EA-4B26-B7D3-C2F054932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191069-9A1B-4D96-B56B-775F6023B787}"/>
              </a:ext>
            </a:extLst>
          </p:cNvPr>
          <p:cNvSpPr/>
          <p:nvPr userDrawn="1"/>
        </p:nvSpPr>
        <p:spPr bwMode="auto">
          <a:xfrm>
            <a:off x="0" y="0"/>
            <a:ext cx="12436475" cy="6994525"/>
          </a:xfrm>
          <a:prstGeom prst="rect">
            <a:avLst/>
          </a:prstGeom>
          <a:gradFill>
            <a:gsLst>
              <a:gs pos="0">
                <a:srgbClr val="000000">
                  <a:alpha val="15000"/>
                </a:srgbClr>
              </a:gs>
              <a:gs pos="100000">
                <a:srgbClr val="1A1A1A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784868-C8AF-4D99-9BD8-43CBB49618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290"/>
            <a:ext cx="2311755" cy="580522"/>
          </a:xfrm>
          <a:prstGeom prst="rect">
            <a:avLst/>
          </a:prstGeom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5397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2456459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5E9C6E-449A-4817-85CC-F95B5FE4225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0838" y="0"/>
            <a:ext cx="8275637" cy="6994525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Place Image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848" y="960438"/>
            <a:ext cx="3300460" cy="2138940"/>
          </a:xfrm>
          <a:noFill/>
        </p:spPr>
        <p:txBody>
          <a:bodyPr lIns="0" tIns="0" rIns="0" bIns="182880" anchor="b" anchorCtr="0"/>
          <a:lstStyle>
            <a:lvl1pPr>
              <a:defRPr sz="32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3099378"/>
            <a:ext cx="3272338" cy="344874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772542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24A379D-BCE5-4A42-8A2B-EABC40EF52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73537" y="454163"/>
            <a:ext cx="7826423" cy="6086337"/>
          </a:xfrm>
          <a:custGeom>
            <a:avLst/>
            <a:gdLst>
              <a:gd name="connsiteX0" fmla="*/ 4336944 w 7826423"/>
              <a:gd name="connsiteY0" fmla="*/ 0 h 6086337"/>
              <a:gd name="connsiteX1" fmla="*/ 7826423 w 7826423"/>
              <a:gd name="connsiteY1" fmla="*/ 0 h 6086337"/>
              <a:gd name="connsiteX2" fmla="*/ 7826423 w 7826423"/>
              <a:gd name="connsiteY2" fmla="*/ 3146741 h 6086337"/>
              <a:gd name="connsiteX3" fmla="*/ 7826422 w 7826423"/>
              <a:gd name="connsiteY3" fmla="*/ 3146741 h 6086337"/>
              <a:gd name="connsiteX4" fmla="*/ 7826422 w 7826423"/>
              <a:gd name="connsiteY4" fmla="*/ 3617978 h 6086337"/>
              <a:gd name="connsiteX5" fmla="*/ 7826422 w 7826423"/>
              <a:gd name="connsiteY5" fmla="*/ 4055368 h 6086337"/>
              <a:gd name="connsiteX6" fmla="*/ 7826422 w 7826423"/>
              <a:gd name="connsiteY6" fmla="*/ 6086337 h 6086337"/>
              <a:gd name="connsiteX7" fmla="*/ 1795149 w 7826423"/>
              <a:gd name="connsiteY7" fmla="*/ 6086337 h 6086337"/>
              <a:gd name="connsiteX8" fmla="*/ 1795149 w 7826423"/>
              <a:gd name="connsiteY8" fmla="*/ 4055924 h 6086337"/>
              <a:gd name="connsiteX9" fmla="*/ 0 w 7826423"/>
              <a:gd name="connsiteY9" fmla="*/ 4055924 h 6086337"/>
              <a:gd name="connsiteX10" fmla="*/ 0 w 7826423"/>
              <a:gd name="connsiteY10" fmla="*/ 2030915 h 6086337"/>
              <a:gd name="connsiteX11" fmla="*/ 4336944 w 7826423"/>
              <a:gd name="connsiteY11" fmla="*/ 2030915 h 608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26423" h="6086337">
                <a:moveTo>
                  <a:pt x="4336944" y="0"/>
                </a:moveTo>
                <a:lnTo>
                  <a:pt x="7826423" y="0"/>
                </a:lnTo>
                <a:lnTo>
                  <a:pt x="7826423" y="3146741"/>
                </a:lnTo>
                <a:lnTo>
                  <a:pt x="7826422" y="3146741"/>
                </a:lnTo>
                <a:lnTo>
                  <a:pt x="7826422" y="3617978"/>
                </a:lnTo>
                <a:lnTo>
                  <a:pt x="7826422" y="4055368"/>
                </a:lnTo>
                <a:lnTo>
                  <a:pt x="7826422" y="6086337"/>
                </a:lnTo>
                <a:lnTo>
                  <a:pt x="1795149" y="6086337"/>
                </a:lnTo>
                <a:lnTo>
                  <a:pt x="1795149" y="4055924"/>
                </a:lnTo>
                <a:lnTo>
                  <a:pt x="0" y="4055924"/>
                </a:lnTo>
                <a:lnTo>
                  <a:pt x="0" y="2030915"/>
                </a:lnTo>
                <a:lnTo>
                  <a:pt x="4336944" y="203091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Change image by clicking on “insert”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848" y="960438"/>
            <a:ext cx="3300460" cy="2138940"/>
          </a:xfrm>
          <a:noFill/>
        </p:spPr>
        <p:txBody>
          <a:bodyPr lIns="0" tIns="0" rIns="0" bIns="182880" anchor="b" anchorCtr="0"/>
          <a:lstStyle>
            <a:lvl1pPr>
              <a:defRPr sz="32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3099378"/>
            <a:ext cx="3272338" cy="344874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693012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</p:spPr>
        <p:txBody>
          <a:bodyPr lIns="0" tIns="0" rIns="0" bIns="0"/>
          <a:lstStyle>
            <a:lvl1pPr>
              <a:defRPr sz="18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FD6D9E34-4CC8-4DC0-9040-97073FD74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31838514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446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39603"/>
            <a:ext cx="11533187" cy="338554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 dirty="0"/>
              <a:t>Small caption: Segoe UI Bold 10/12</a:t>
            </a:r>
          </a:p>
          <a:p>
            <a:pPr lvl="1"/>
            <a:r>
              <a:rPr lang="en-US" dirty="0"/>
              <a:t>Small caption Segoe Regular 10/12</a:t>
            </a:r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375CD45A-5065-443B-A271-689E522B15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32453124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rgbClr val="008C7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rgbClr val="008C7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rgbClr val="008C7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C3334197-F6FD-4697-BB72-4AD1810C0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74978511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02B9254-503D-8F44-9D4B-18675DFDE8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D6C119F-8C39-DF40-90FE-09B7E3ECDB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548861290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DB61DE79-74B8-40AA-A2F6-483C4BB58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997683238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74281" y="1631570"/>
            <a:ext cx="3681793" cy="3161094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86263" y="1631570"/>
            <a:ext cx="3681793" cy="3161094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307388" y="1631568"/>
            <a:ext cx="3681793" cy="3161095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AE158E7B-0220-41AE-9E99-77C380735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4025347727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42" name="Footer Placeholder 14">
            <a:extLst>
              <a:ext uri="{FF2B5EF4-FFF2-40B4-BE49-F238E27FC236}">
                <a16:creationId xmlns:a16="http://schemas.microsoft.com/office/drawing/2014/main" id="{616DC816-DD19-4FC8-9708-971C4080E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380011366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Footer Placeholder 14">
            <a:extLst>
              <a:ext uri="{FF2B5EF4-FFF2-40B4-BE49-F238E27FC236}">
                <a16:creationId xmlns:a16="http://schemas.microsoft.com/office/drawing/2014/main" id="{1828F2BE-04D0-4952-849E-6909AD3A6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186230785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859BFBD-0C43-4396-A7CE-8A9189BB091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4013" y="450062"/>
            <a:ext cx="7848600" cy="6094399"/>
          </a:xfrm>
          <a:custGeom>
            <a:avLst/>
            <a:gdLst>
              <a:gd name="connsiteX0" fmla="*/ 1677339 w 7848600"/>
              <a:gd name="connsiteY0" fmla="*/ 0 h 6094399"/>
              <a:gd name="connsiteX1" fmla="*/ 7848600 w 7848600"/>
              <a:gd name="connsiteY1" fmla="*/ 0 h 6094399"/>
              <a:gd name="connsiteX2" fmla="*/ 7848600 w 7848600"/>
              <a:gd name="connsiteY2" fmla="*/ 1727324 h 6094399"/>
              <a:gd name="connsiteX3" fmla="*/ 7848600 w 7848600"/>
              <a:gd name="connsiteY3" fmla="*/ 1998096 h 6094399"/>
              <a:gd name="connsiteX4" fmla="*/ 7848600 w 7848600"/>
              <a:gd name="connsiteY4" fmla="*/ 4043676 h 6094399"/>
              <a:gd name="connsiteX5" fmla="*/ 7848600 w 7848600"/>
              <a:gd name="connsiteY5" fmla="*/ 4332318 h 6094399"/>
              <a:gd name="connsiteX6" fmla="*/ 7848600 w 7848600"/>
              <a:gd name="connsiteY6" fmla="*/ 6094399 h 6094399"/>
              <a:gd name="connsiteX7" fmla="*/ 0 w 7848600"/>
              <a:gd name="connsiteY7" fmla="*/ 6094399 h 6094399"/>
              <a:gd name="connsiteX8" fmla="*/ 0 w 7848600"/>
              <a:gd name="connsiteY8" fmla="*/ 4043676 h 6094399"/>
              <a:gd name="connsiteX9" fmla="*/ 3059479 w 7848600"/>
              <a:gd name="connsiteY9" fmla="*/ 4043676 h 6094399"/>
              <a:gd name="connsiteX10" fmla="*/ 3059479 w 7848600"/>
              <a:gd name="connsiteY10" fmla="*/ 1998096 h 6094399"/>
              <a:gd name="connsiteX11" fmla="*/ 1677339 w 7848600"/>
              <a:gd name="connsiteY11" fmla="*/ 1998096 h 609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48600" h="6094399">
                <a:moveTo>
                  <a:pt x="1677339" y="0"/>
                </a:moveTo>
                <a:lnTo>
                  <a:pt x="7848600" y="0"/>
                </a:lnTo>
                <a:lnTo>
                  <a:pt x="7848600" y="1727324"/>
                </a:lnTo>
                <a:lnTo>
                  <a:pt x="7848600" y="1998096"/>
                </a:lnTo>
                <a:lnTo>
                  <a:pt x="7848600" y="4043676"/>
                </a:lnTo>
                <a:lnTo>
                  <a:pt x="7848600" y="4332318"/>
                </a:lnTo>
                <a:lnTo>
                  <a:pt x="7848600" y="6094399"/>
                </a:lnTo>
                <a:lnTo>
                  <a:pt x="0" y="6094399"/>
                </a:lnTo>
                <a:lnTo>
                  <a:pt x="0" y="4043676"/>
                </a:lnTo>
                <a:lnTo>
                  <a:pt x="3059479" y="4043676"/>
                </a:lnTo>
                <a:lnTo>
                  <a:pt x="3059479" y="1998096"/>
                </a:lnTo>
                <a:lnTo>
                  <a:pt x="1677339" y="199809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3383280" rIns="274320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Change image by clicking on “insert” picture.</a:t>
            </a:r>
          </a:p>
        </p:txBody>
      </p:sp>
      <p:sp>
        <p:nvSpPr>
          <p:cNvPr id="3" name="Title 35">
            <a:extLst>
              <a:ext uri="{FF2B5EF4-FFF2-40B4-BE49-F238E27FC236}">
                <a16:creationId xmlns:a16="http://schemas.microsoft.com/office/drawing/2014/main" id="{88C3AFD5-6B99-4036-8067-D643B2A9D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9"/>
            <a:ext cx="4983162" cy="332581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87164528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18718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accent5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0618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70163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7397557A-B9E9-4375-BD93-C4F91A780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</a:t>
            </a:r>
          </a:p>
        </p:txBody>
      </p:sp>
    </p:spTree>
    <p:extLst>
      <p:ext uri="{BB962C8B-B14F-4D97-AF65-F5344CB8AC3E}">
        <p14:creationId xmlns:p14="http://schemas.microsoft.com/office/powerpoint/2010/main" val="3537116385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201863"/>
            <a:ext cx="3690937" cy="25908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201863"/>
            <a:ext cx="3679825" cy="2590800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201863"/>
            <a:ext cx="3695700" cy="2590800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rgbClr val="008C7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rgbClr val="008C7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3CC8D48C-0AE0-489F-AD07-46162F3D69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95288945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B9AEC771-481D-4FF6-AD08-FD4DD79D2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57857513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419340-DB0C-B34E-84FE-2AA1A19A58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074" y="0"/>
            <a:ext cx="6093577" cy="69945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09A9D1-6212-8B49-96D7-B3E9D17D4B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881A9F1-B3A4-0742-8DAD-18EC8A78C5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842161821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6FCE5757-E538-4E4B-BB66-DA966C94A7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4275985327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1633858"/>
            <a:ext cx="7832726" cy="440531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094367A8-7AEF-4C78-AF93-670FC6582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74519342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5" name="Footer Placeholder 14">
            <a:extLst>
              <a:ext uri="{FF2B5EF4-FFF2-40B4-BE49-F238E27FC236}">
                <a16:creationId xmlns:a16="http://schemas.microsoft.com/office/drawing/2014/main" id="{0C981775-2AD3-4822-BEA1-B9C42963F1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445979935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0C46E0E1-3C9A-40D4-B021-A6836C88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030335042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9C72DA-98A4-2E4B-8238-F609637773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754670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dark gra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878A76-48F5-40B8-BC33-2551AA0746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290"/>
            <a:ext cx="2311755" cy="580522"/>
          </a:xfrm>
          <a:prstGeom prst="rect">
            <a:avLst/>
          </a:prstGeom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0AFD6FAE-B215-4CF5-A1C7-AE7803BB4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128128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4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3579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5140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748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53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BDF03-4137-9B4F-811A-B300BDF9B2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523" y="210208"/>
            <a:ext cx="5695363" cy="653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4545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18548091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373432971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567736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vel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vel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1924477976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447951222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193880636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44794110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557946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9916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389081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DB9C92-5B22-1645-98AA-DEA153351D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421" y="327991"/>
            <a:ext cx="5522090" cy="633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80019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3" y="-1"/>
            <a:ext cx="1243558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74724049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3755615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2046781110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5003364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4577497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89887145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1159109291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582695314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297630179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73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228DA-C78B-F44C-94F8-7128E0B2D7A7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E84EF-6F95-A646-8F37-FD94FE907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4457" y="0"/>
            <a:ext cx="62020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28358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706873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08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443AB1-0CDE-B44D-8883-27DEB7B914EA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0159D-061E-A640-B0A5-C7A703E35A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677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981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26" Type="http://schemas.openxmlformats.org/officeDocument/2006/relationships/image" Target="../media/image29.png"/><Relationship Id="rId3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52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55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26" Type="http://schemas.openxmlformats.org/officeDocument/2006/relationships/slideLayout" Target="../slideLayouts/slideLayout81.xml"/><Relationship Id="rId3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76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5" Type="http://schemas.openxmlformats.org/officeDocument/2006/relationships/slideLayout" Target="../slideLayouts/slideLayout80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75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79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23" Type="http://schemas.openxmlformats.org/officeDocument/2006/relationships/slideLayout" Target="../slideLayouts/slideLayout78.xml"/><Relationship Id="rId28" Type="http://schemas.openxmlformats.org/officeDocument/2006/relationships/image" Target="../media/image43.emf"/><Relationship Id="rId10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74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7.xml"/><Relationship Id="rId27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8" y="1853742"/>
            <a:ext cx="11456988" cy="206210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 dirty="0"/>
              <a:t>Large: subhead Segoe UI Regular 20/24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Medium: paragraph body copy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Small: caption heading Segoe UI Bold 10/12</a:t>
            </a:r>
          </a:p>
          <a:p>
            <a:pPr lvl="6"/>
            <a:r>
              <a:rPr lang="en-US" dirty="0"/>
              <a:t>Small: caption body copy Segoe UI Regular 10/12</a:t>
            </a:r>
          </a:p>
          <a:p>
            <a:pPr lvl="6"/>
            <a:endParaRPr lang="en-US" dirty="0"/>
          </a:p>
          <a:p>
            <a:pPr lvl="6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6" r:id="rId1"/>
    <p:sldLayoutId id="2147484552" r:id="rId2"/>
    <p:sldLayoutId id="2147484553" r:id="rId3"/>
    <p:sldLayoutId id="2147484581" r:id="rId4"/>
    <p:sldLayoutId id="2147484583" r:id="rId5"/>
    <p:sldLayoutId id="2147484585" r:id="rId6"/>
    <p:sldLayoutId id="2147484586" r:id="rId7"/>
    <p:sldLayoutId id="2147484588" r:id="rId8"/>
    <p:sldLayoutId id="2147484589" r:id="rId9"/>
    <p:sldLayoutId id="2147484556" r:id="rId10"/>
    <p:sldLayoutId id="2147484557" r:id="rId11"/>
    <p:sldLayoutId id="2147484610" r:id="rId12"/>
    <p:sldLayoutId id="2147484558" r:id="rId13"/>
    <p:sldLayoutId id="2147484559" r:id="rId14"/>
    <p:sldLayoutId id="2147484668" r:id="rId15"/>
    <p:sldLayoutId id="2147484560" r:id="rId16"/>
    <p:sldLayoutId id="2147484561" r:id="rId17"/>
    <p:sldLayoutId id="2147484562" r:id="rId18"/>
    <p:sldLayoutId id="2147484580" r:id="rId19"/>
    <p:sldLayoutId id="2147484563" r:id="rId20"/>
    <p:sldLayoutId id="2147484564" r:id="rId21"/>
    <p:sldLayoutId id="2147484566" r:id="rId22"/>
    <p:sldLayoutId id="2147484669" r:id="rId23"/>
    <p:sldLayoutId id="2147484567" r:id="rId24"/>
    <p:sldLayoutId id="2147484568" r:id="rId25"/>
    <p:sldLayoutId id="2147484577" r:id="rId26"/>
    <p:sldLayoutId id="2147484570" r:id="rId27"/>
    <p:sldLayoutId id="2147484571" r:id="rId28"/>
    <p:sldLayoutId id="2147484572" r:id="rId29"/>
    <p:sldLayoutId id="2147484670" r:id="rId30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69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3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032683-9535-EA4A-933A-0D812239AE62}"/>
              </a:ext>
            </a:extLst>
          </p:cNvPr>
          <p:cNvSpPr txBox="1">
            <a:spLocks/>
          </p:cNvSpPr>
          <p:nvPr userDrawn="1"/>
        </p:nvSpPr>
        <p:spPr>
          <a:xfrm>
            <a:off x="465138" y="1853742"/>
            <a:ext cx="11456988" cy="1815882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This slide layout uses Consolas 20/24pt, a monotype font which is ideal for showing software code. </a:t>
            </a:r>
          </a:p>
        </p:txBody>
      </p:sp>
    </p:spTree>
    <p:extLst>
      <p:ext uri="{BB962C8B-B14F-4D97-AF65-F5344CB8AC3E}">
        <p14:creationId xmlns:p14="http://schemas.microsoft.com/office/powerpoint/2010/main" val="3294407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9" r:id="rId1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7" y="567457"/>
            <a:ext cx="11533187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7" y="1853742"/>
            <a:ext cx="11533187" cy="2369880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 dirty="0"/>
              <a:t>H2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B1 Segoe UI Regular 20/24 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H3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B2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H4 Segoe UI Bold 10/12</a:t>
            </a:r>
          </a:p>
          <a:p>
            <a:pPr lvl="6"/>
            <a:r>
              <a:rPr lang="en-US" dirty="0"/>
              <a:t>B3 Segoe UI Regular 10/12</a:t>
            </a:r>
          </a:p>
        </p:txBody>
      </p:sp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588486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3" r:id="rId1"/>
    <p:sldLayoutId id="2147484614" r:id="rId2"/>
    <p:sldLayoutId id="2147484615" r:id="rId3"/>
    <p:sldLayoutId id="2147484616" r:id="rId4"/>
    <p:sldLayoutId id="2147484617" r:id="rId5"/>
    <p:sldLayoutId id="2147484618" r:id="rId6"/>
    <p:sldLayoutId id="2147484619" r:id="rId7"/>
    <p:sldLayoutId id="2147484620" r:id="rId8"/>
    <p:sldLayoutId id="2147484621" r:id="rId9"/>
    <p:sldLayoutId id="2147484622" r:id="rId10"/>
    <p:sldLayoutId id="2147484623" r:id="rId11"/>
    <p:sldLayoutId id="2147484624" r:id="rId12"/>
    <p:sldLayoutId id="2147484625" r:id="rId13"/>
    <p:sldLayoutId id="2147484626" r:id="rId14"/>
    <p:sldLayoutId id="2147484627" r:id="rId15"/>
    <p:sldLayoutId id="2147484628" r:id="rId16"/>
    <p:sldLayoutId id="2147484629" r:id="rId17"/>
    <p:sldLayoutId id="2147484630" r:id="rId18"/>
    <p:sldLayoutId id="2147484631" r:id="rId19"/>
    <p:sldLayoutId id="2147484632" r:id="rId20"/>
    <p:sldLayoutId id="2147484633" r:id="rId21"/>
    <p:sldLayoutId id="2147484634" r:id="rId22"/>
    <p:sldLayoutId id="2147484635" r:id="rId23"/>
    <p:sldLayoutId id="2147484636" r:id="rId2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93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0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31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8" r:id="rId1"/>
    <p:sldLayoutId id="2147484639" r:id="rId2"/>
    <p:sldLayoutId id="2147484640" r:id="rId3"/>
    <p:sldLayoutId id="2147484641" r:id="rId4"/>
    <p:sldLayoutId id="2147484642" r:id="rId5"/>
    <p:sldLayoutId id="2147484643" r:id="rId6"/>
    <p:sldLayoutId id="2147484644" r:id="rId7"/>
    <p:sldLayoutId id="2147484645" r:id="rId8"/>
    <p:sldLayoutId id="2147484646" r:id="rId9"/>
    <p:sldLayoutId id="2147484647" r:id="rId10"/>
    <p:sldLayoutId id="2147484648" r:id="rId11"/>
    <p:sldLayoutId id="2147484649" r:id="rId12"/>
    <p:sldLayoutId id="2147484650" r:id="rId13"/>
    <p:sldLayoutId id="2147484651" r:id="rId14"/>
    <p:sldLayoutId id="2147484652" r:id="rId15"/>
    <p:sldLayoutId id="2147484653" r:id="rId16"/>
    <p:sldLayoutId id="2147484654" r:id="rId17"/>
    <p:sldLayoutId id="2147484655" r:id="rId18"/>
    <p:sldLayoutId id="2147484656" r:id="rId19"/>
    <p:sldLayoutId id="2147484657" r:id="rId20"/>
    <p:sldLayoutId id="2147484658" r:id="rId21"/>
    <p:sldLayoutId id="2147484659" r:id="rId22"/>
    <p:sldLayoutId id="2147484660" r:id="rId23"/>
    <p:sldLayoutId id="2147484661" r:id="rId24"/>
    <p:sldLayoutId id="2147484662" r:id="rId25"/>
    <p:sldLayoutId id="2147484663" r:id="rId2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4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5F48DF-C78C-45AC-838F-E5D49C209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95" y="2563808"/>
            <a:ext cx="11792823" cy="1828800"/>
          </a:xfrm>
        </p:spPr>
        <p:txBody>
          <a:bodyPr/>
          <a:lstStyle/>
          <a:p>
            <a:r>
              <a:rPr lang="en-US"/>
              <a:t>Implement </a:t>
            </a:r>
            <a:r>
              <a:rPr lang="en-US" dirty="0"/>
              <a:t>Azure Active Directory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B16814-71FE-4B3F-9047-77C8673316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338" y="4436713"/>
            <a:ext cx="9795376" cy="492443"/>
          </a:xfrm>
        </p:spPr>
        <p:txBody>
          <a:bodyPr/>
          <a:lstStyle/>
          <a:p>
            <a:r>
              <a:rPr lang="en-US" sz="2000" dirty="0"/>
              <a:t>Azure Active Directory, Custom Domains, </a:t>
            </a:r>
            <a:r>
              <a:rPr lang="en-US" sz="2000"/>
              <a:t>Identity Protection </a:t>
            </a:r>
            <a:r>
              <a:rPr lang="en-US" sz="2000" dirty="0"/>
              <a:t>and </a:t>
            </a:r>
            <a:r>
              <a:rPr lang="pl-PL" sz="2000" dirty="0"/>
              <a:t>MFA</a:t>
            </a:r>
            <a:endParaRPr lang="en-US" sz="2000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76BCC1C4-6276-4A70-9C74-89DEFE2FB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" y="530352"/>
            <a:ext cx="3608614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05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Create and Manage Users (1 of 3)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343640"/>
            <a:ext cx="11337841" cy="1077218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dirty="0">
                <a:latin typeface="+mj-lt"/>
              </a:rPr>
              <a:t>Adding users: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Synchronizing users from Windows Server Active Directory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Manually creating users by using the Azure portal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C4E7F7-4C21-412B-8111-2D8C49F8DA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64" y="2794738"/>
            <a:ext cx="8098927" cy="356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4951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Create and Manage Users (2 of 3)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7" y="1903038"/>
            <a:ext cx="11337841" cy="92333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+mj-lt"/>
              </a:rPr>
              <a:t>Creating a User…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53042B-C83A-49DA-A734-5FD0627390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058" y="559398"/>
            <a:ext cx="4045989" cy="56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2263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Create and Manage Users (3 of 3)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704021"/>
            <a:ext cx="11337841" cy="92333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+mj-lt"/>
              </a:rPr>
              <a:t>Inviting a user…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79055D-BC54-4AC4-8EC8-04EA178FAF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7" y="876747"/>
            <a:ext cx="3799121" cy="553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49967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Group Accounts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283128"/>
            <a:ext cx="9572625" cy="2923877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sz="2400" dirty="0">
                <a:latin typeface="+mj-lt"/>
              </a:rPr>
              <a:t>You can define two different types of groups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Security groups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Office 365 groups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400" dirty="0">
                <a:latin typeface="+mj-lt"/>
              </a:rPr>
              <a:t>Adding members to groups: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Assigned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Dynamic user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Dynamic device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BEAB25-48AF-4FFA-9823-5970FAA46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898" y="3683621"/>
            <a:ext cx="7846242" cy="267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36351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A4B65F-430B-47CD-A02F-2BA8449DE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278" y="2392552"/>
            <a:ext cx="7433627" cy="4162831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Managing Multiple Directories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423650"/>
            <a:ext cx="9572625" cy="278537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+mj-lt"/>
              </a:rPr>
              <a:t>Independence between tenants: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Resource independence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Administrative independence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Synchronization independence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latin typeface="+mj-lt"/>
              </a:rPr>
              <a:t>You can create multiple 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Azure AD tenants</a:t>
            </a:r>
          </a:p>
        </p:txBody>
      </p:sp>
    </p:spTree>
    <p:extLst>
      <p:ext uri="{BB962C8B-B14F-4D97-AF65-F5344CB8AC3E}">
        <p14:creationId xmlns:p14="http://schemas.microsoft.com/office/powerpoint/2010/main" val="258777164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960438"/>
            <a:ext cx="10323555" cy="3629025"/>
          </a:xfrm>
        </p:spPr>
        <p:txBody>
          <a:bodyPr/>
          <a:lstStyle/>
          <a:p>
            <a:br>
              <a:rPr lang="en-US" b="1" dirty="0"/>
            </a:br>
            <a:r>
              <a:rPr lang="en-US" b="1" dirty="0"/>
              <a:t>Azure AD Connect</a:t>
            </a:r>
          </a:p>
        </p:txBody>
      </p:sp>
      <p:pic>
        <p:nvPicPr>
          <p:cNvPr id="3" name="Graphic 5" descr="Azure Active Directory logo">
            <a:extLst>
              <a:ext uri="{FF2B5EF4-FFF2-40B4-BE49-F238E27FC236}">
                <a16:creationId xmlns:a16="http://schemas.microsoft.com/office/drawing/2014/main" id="{52D26D24-FAEB-46E3-83D5-F7125D42DA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57034" y="5252419"/>
            <a:ext cx="1280128" cy="128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1366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474470"/>
            <a:ext cx="10567820" cy="3262432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Why use Azure AD Connect?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Implements SSO to access on-premises applications and cloud services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Simplifies deployment experience for synchronization and sign-in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Offers the latest capabilities for your scenarios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05CA6F-FD6E-4C6E-AFEA-DDC87E71A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Azure AD Connect </a:t>
            </a:r>
          </a:p>
        </p:txBody>
      </p:sp>
      <p:pic>
        <p:nvPicPr>
          <p:cNvPr id="2" name="Graphic 5" descr="Azure Active Directory logo">
            <a:extLst>
              <a:ext uri="{FF2B5EF4-FFF2-40B4-BE49-F238E27FC236}">
                <a16:creationId xmlns:a16="http://schemas.microsoft.com/office/drawing/2014/main" id="{20A2F06D-7383-4296-B1E4-C97831322D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57034" y="5252419"/>
            <a:ext cx="1280128" cy="128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68379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iagram illustrating how password synchronization works, with Azure AD Connect linking a user with multiple devices and passwords to on-premises Azure Directory and to Azure Active Directory and applications online.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49362" y="1145640"/>
            <a:ext cx="6570284" cy="458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Password Synchronization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A106AF-296F-42DD-B1EF-D5724A4517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436914"/>
            <a:ext cx="4894513" cy="4001095"/>
          </a:xfrm>
        </p:spPr>
        <p:txBody>
          <a:bodyPr/>
          <a:lstStyle/>
          <a:p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Supported by Azure AD Connect</a:t>
            </a:r>
          </a:p>
          <a:p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Synchronizes user passwords from AD DS to Azure AD </a:t>
            </a:r>
          </a:p>
          <a:p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Allows users to use their AD credentials in order to access:</a:t>
            </a:r>
            <a:endParaRPr lang="en-GB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Azure resources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Office 365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Microsoft Intune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Dynamics 365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Azure AD DS</a:t>
            </a:r>
          </a:p>
          <a:p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Improves user productivity</a:t>
            </a:r>
            <a:endParaRPr lang="en-GB" sz="2400" dirty="0"/>
          </a:p>
          <a:p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Reduces helpdesk costs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328929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Pass-Through Authentication</a:t>
            </a:r>
          </a:p>
        </p:txBody>
      </p:sp>
      <p:pic>
        <p:nvPicPr>
          <p:cNvPr id="3" name="Picture 2" descr="Diagram describing the pass-through authentication process">
            <a:extLst>
              <a:ext uri="{FF2B5EF4-FFF2-40B4-BE49-F238E27FC236}">
                <a16:creationId xmlns:a16="http://schemas.microsoft.com/office/drawing/2014/main" id="{598247D8-26FA-4687-9AFF-4E6D9A521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81" y="3264193"/>
            <a:ext cx="10332780" cy="312454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6291B5-77E9-4A96-B253-328A4AD1CE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9" y="1538514"/>
            <a:ext cx="8867548" cy="1231106"/>
          </a:xfrm>
        </p:spPr>
        <p:txBody>
          <a:bodyPr vert="horz" wrap="square" lIns="0" tIns="0" rIns="0" bIns="0" rtlCol="0" anchor="t">
            <a:spAutoFit/>
          </a:bodyPr>
          <a:lstStyle/>
          <a:p>
            <a:pPr>
              <a:spcAft>
                <a:spcPts val="1200"/>
              </a:spcAft>
            </a:pPr>
            <a:r>
              <a:rPr lang="en-GB" sz="2400" dirty="0">
                <a:latin typeface="+mj-lt"/>
              </a:rPr>
              <a:t>Eliminates the need for password hash synchronization</a:t>
            </a:r>
          </a:p>
          <a:p>
            <a:pPr>
              <a:spcAft>
                <a:spcPts val="1200"/>
              </a:spcAft>
            </a:pPr>
            <a:r>
              <a:rPr lang="en-GB" sz="2400" dirty="0">
                <a:latin typeface="+mj-lt"/>
              </a:rPr>
              <a:t>Always validates credentials against Active Directory</a:t>
            </a:r>
          </a:p>
          <a:p>
            <a:endParaRPr lang="en-GB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8841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960438"/>
            <a:ext cx="11130661" cy="3661804"/>
          </a:xfrm>
        </p:spPr>
        <p:txBody>
          <a:bodyPr/>
          <a:lstStyle/>
          <a:p>
            <a:br>
              <a:rPr lang="en-US" b="1" dirty="0"/>
            </a:br>
            <a:r>
              <a:rPr lang="pl-PL" b="1" dirty="0"/>
              <a:t>Azure Active Directory </a:t>
            </a:r>
            <a:r>
              <a:rPr lang="pl-PL" b="1" dirty="0" err="1"/>
              <a:t>Domain</a:t>
            </a:r>
            <a:r>
              <a:rPr lang="pl-PL" b="1" dirty="0"/>
              <a:t> Services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3120625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Learning Objectives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7950" y="1324662"/>
            <a:ext cx="9572625" cy="4293483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+mj-lt"/>
              </a:rPr>
              <a:t>You will learn the following concepts: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latin typeface="+mj-lt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>
                <a:latin typeface="+mj-lt"/>
              </a:rPr>
              <a:t>Overview of Azure Active Directory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>
                <a:latin typeface="+mj-lt"/>
              </a:rPr>
              <a:t>Users and Groups</a:t>
            </a:r>
            <a:endParaRPr lang="pl-PL" dirty="0">
              <a:latin typeface="+mj-lt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000" dirty="0">
                <a:latin typeface="+mj-lt"/>
              </a:rPr>
              <a:t>Azure AD Connect</a:t>
            </a:r>
            <a:endParaRPr lang="en-US" dirty="0">
              <a:latin typeface="+mj-lt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>
                <a:latin typeface="+mj-lt"/>
              </a:rPr>
              <a:t>Domains and Custom Domains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>
                <a:latin typeface="+mj-lt"/>
              </a:rPr>
              <a:t>MFA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>
                <a:latin typeface="+mj-lt"/>
              </a:rPr>
              <a:t>Configure Guest Users in Azure AD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>
                <a:latin typeface="+mj-lt"/>
              </a:rPr>
              <a:t>Manage Multiple Directories</a:t>
            </a:r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400" b="1" dirty="0">
              <a:latin typeface="+mj-lt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474483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Azure AD DS</a:t>
            </a:r>
            <a:endParaRPr lang="en-US" b="1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320780"/>
            <a:ext cx="9572625" cy="3693319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b="0" i="0" dirty="0">
                <a:solidFill>
                  <a:srgbClr val="4C4C51"/>
                </a:solidFill>
                <a:effectLst/>
                <a:latin typeface="Segoe UI" panose="020B0502040204020203" pitchFamily="34" charset="0"/>
              </a:rPr>
              <a:t>Use Azure Active Directory Domain Services to join Azure virtual machines to a domain, without having to deploy domain controllers.</a:t>
            </a:r>
            <a:endParaRPr lang="pl-PL" b="0" i="0" dirty="0">
              <a:solidFill>
                <a:srgbClr val="4C4C51"/>
              </a:solidFill>
              <a:effectLst/>
              <a:latin typeface="Segoe UI" panose="020B0502040204020203" pitchFamily="34" charset="0"/>
            </a:endParaRPr>
          </a:p>
          <a:p>
            <a:pPr>
              <a:spcAft>
                <a:spcPts val="1200"/>
              </a:spcAft>
            </a:pPr>
            <a:r>
              <a:rPr lang="pl-PL" b="0" i="0" dirty="0">
                <a:solidFill>
                  <a:srgbClr val="4C4C51"/>
                </a:solidFill>
                <a:effectLst/>
                <a:latin typeface="Segoe UI" panose="020B0502040204020203" pitchFamily="34" charset="0"/>
              </a:rPr>
              <a:t>T</a:t>
            </a:r>
            <a:r>
              <a:rPr lang="en-US" b="0" i="0" dirty="0" err="1">
                <a:solidFill>
                  <a:srgbClr val="4C4C51"/>
                </a:solidFill>
                <a:effectLst/>
                <a:latin typeface="Segoe UI" panose="020B0502040204020203" pitchFamily="34" charset="0"/>
              </a:rPr>
              <a:t>ake</a:t>
            </a:r>
            <a:r>
              <a:rPr lang="en-US" b="0" i="0" dirty="0">
                <a:solidFill>
                  <a:srgbClr val="4C4C51"/>
                </a:solidFill>
                <a:effectLst/>
                <a:latin typeface="Segoe UI" panose="020B0502040204020203" pitchFamily="34" charset="0"/>
              </a:rPr>
              <a:t> advantage of Azure Active Directory Domain Services features like domain join, LDAP, NT LAN Manager (NTLM), and Kerberos authentication, which are widely used in enterprises. Migrate legacy directory-aware applications running on-premises to Azure, without having to worry about identity requirements.</a:t>
            </a:r>
            <a:endParaRPr lang="pl-PL" b="0" i="0" dirty="0">
              <a:solidFill>
                <a:srgbClr val="4C4C51"/>
              </a:solidFill>
              <a:effectLst/>
              <a:latin typeface="Segoe UI" panose="020B0502040204020203" pitchFamily="34" charset="0"/>
            </a:endParaRPr>
          </a:p>
          <a:p>
            <a:pPr>
              <a:spcAft>
                <a:spcPts val="1200"/>
              </a:spcAft>
            </a:pPr>
            <a:r>
              <a:rPr lang="en-US" b="0" i="0" dirty="0">
                <a:solidFill>
                  <a:srgbClr val="4C4C51"/>
                </a:solidFill>
                <a:effectLst/>
                <a:latin typeface="Segoe UI" panose="020B0502040204020203" pitchFamily="34" charset="0"/>
              </a:rPr>
              <a:t>Use the Azure portal to quickly enable Azure Active Directory Domain Services for your Azure AD tenant.</a:t>
            </a:r>
            <a:endParaRPr lang="en-US" dirty="0">
              <a:latin typeface="+mj-lt"/>
            </a:endParaRPr>
          </a:p>
          <a:p>
            <a:pPr marL="0" indent="0">
              <a:spcAft>
                <a:spcPts val="1200"/>
              </a:spcAft>
              <a:buNone/>
            </a:pPr>
            <a:endParaRPr lang="en-US" dirty="0">
              <a:latin typeface="+mj-lt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79690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820738"/>
          </a:xfrm>
        </p:spPr>
        <p:txBody>
          <a:bodyPr/>
          <a:lstStyle/>
          <a:p>
            <a:r>
              <a:rPr lang="en-US" b="1" dirty="0"/>
              <a:t>How objects and credentials are synchronized in an Azure Active Directory Domain Services managed domain</a:t>
            </a:r>
          </a:p>
        </p:txBody>
      </p:sp>
      <p:pic>
        <p:nvPicPr>
          <p:cNvPr id="1026" name="Picture 2" descr="Synchronization overview for an Azure AD Domain Services managed domain">
            <a:extLst>
              <a:ext uri="{FF2B5EF4-FFF2-40B4-BE49-F238E27FC236}">
                <a16:creationId xmlns:a16="http://schemas.microsoft.com/office/drawing/2014/main" id="{616DCA15-CFAB-4358-8CA9-1BFFBFFFE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8938"/>
            <a:ext cx="12436475" cy="367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64733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960438"/>
            <a:ext cx="8562261" cy="3629025"/>
          </a:xfrm>
        </p:spPr>
        <p:txBody>
          <a:bodyPr/>
          <a:lstStyle/>
          <a:p>
            <a:br>
              <a:rPr lang="en-US" b="1" dirty="0"/>
            </a:br>
            <a:r>
              <a:rPr lang="en-US" b="1" dirty="0"/>
              <a:t>Domains and Custom Domains</a:t>
            </a:r>
          </a:p>
        </p:txBody>
      </p:sp>
    </p:spTree>
    <p:extLst>
      <p:ext uri="{BB962C8B-B14F-4D97-AF65-F5344CB8AC3E}">
        <p14:creationId xmlns:p14="http://schemas.microsoft.com/office/powerpoint/2010/main" val="410372981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Domains and Custom Domains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320780"/>
            <a:ext cx="9572625" cy="3539430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b="1" dirty="0">
                <a:latin typeface="+mj-lt"/>
              </a:rPr>
              <a:t>Azure AD tenant domain names: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Initial (mandatory) with onmicrosoft.com suffix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Custom (optional)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b="1" dirty="0">
                <a:latin typeface="+mj-lt"/>
              </a:rPr>
              <a:t>Domain name management: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Requires global administrator privileges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Domain names are globally unique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Custom domain names require verification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0BC34D-396A-477C-98D6-B5FF82000A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136" y="2211117"/>
            <a:ext cx="5696495" cy="450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8900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Verifying Custom Domain Names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494464"/>
            <a:ext cx="5559144" cy="1384995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>
                <a:latin typeface="+mj-lt"/>
              </a:rPr>
              <a:t>A custom domain name is initially in an unverified state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+mj-lt"/>
              </a:rPr>
              <a:t>To verify a custom domain, you must create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a specific TXT or MX DNS record in the 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corresponding DNS zone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99D5D1-5BED-4CF6-8432-44D77E16A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7" y="1494464"/>
            <a:ext cx="5228099" cy="482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9861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Add a Custom Domain Name to Azure AD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486" y="1825044"/>
            <a:ext cx="5236415" cy="92333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+mj-lt"/>
              </a:rPr>
              <a:t>After you create your Azure AD tenant, you can add a custom domain name using Azure portal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75BE9E-45AE-4792-A6BB-11BE674038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318" y="1215614"/>
            <a:ext cx="4696277" cy="536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5374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960438"/>
            <a:ext cx="8930475" cy="3629025"/>
          </a:xfrm>
        </p:spPr>
        <p:txBody>
          <a:bodyPr/>
          <a:lstStyle/>
          <a:p>
            <a:br>
              <a:rPr lang="en-US" b="1" dirty="0"/>
            </a:br>
            <a:r>
              <a:rPr lang="en-US" b="1" dirty="0"/>
              <a:t>Configure MFA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6CB6BA6-506B-4AD1-B947-2BB4AD7B7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8379" y="4466042"/>
            <a:ext cx="3995763" cy="238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38944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Multi-Factor Authentication (1 of 2)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1B1671-6433-46DB-86AC-6C830837B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07" y="3497262"/>
            <a:ext cx="9525000" cy="2299335"/>
          </a:xfrm>
          <a:prstGeom prst="rect">
            <a:avLst/>
          </a:prstGeom>
        </p:spPr>
      </p:pic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3AD9379F-D372-459E-82AC-5C1A13E6F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309350"/>
            <a:ext cx="9572625" cy="1769715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dirty="0">
                <a:latin typeface="+mj-lt"/>
              </a:rPr>
              <a:t>Azure Multifactor Authentication (MFA) methods: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Something you know, typically a password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Something you have, such as a trusted device that is not easily duplicated, like a phone or hardware key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Something you are - biometrics like a fingerprint or face scan</a:t>
            </a:r>
          </a:p>
        </p:txBody>
      </p:sp>
    </p:spTree>
    <p:extLst>
      <p:ext uri="{BB962C8B-B14F-4D97-AF65-F5344CB8AC3E}">
        <p14:creationId xmlns:p14="http://schemas.microsoft.com/office/powerpoint/2010/main" val="401802165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Multi-Factor Authentication (2 of 2)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3AD9379F-D372-459E-82AC-5C1A13E6F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169" y="1416927"/>
            <a:ext cx="9572625" cy="3770263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b="1" dirty="0">
                <a:latin typeface="+mj-lt"/>
              </a:rPr>
              <a:t>Available verification methods: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Microsoft Authenticator app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OATH hardware token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SMS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b="1" dirty="0">
                <a:latin typeface="+mj-lt"/>
              </a:rPr>
              <a:t>Authentication methods: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Call to phone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Text message to phone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Notification through mobile app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Verification code from mobile app</a:t>
            </a:r>
          </a:p>
        </p:txBody>
      </p:sp>
      <p:pic>
        <p:nvPicPr>
          <p:cNvPr id="3" name="Picture 2" descr="A picture containing sitting, monitor, computer&#10;&#10;Description automatically generated">
            <a:extLst>
              <a:ext uri="{FF2B5EF4-FFF2-40B4-BE49-F238E27FC236}">
                <a16:creationId xmlns:a16="http://schemas.microsoft.com/office/drawing/2014/main" id="{A353AAE2-F0A4-4339-990A-E28FF28E97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895" y="4792532"/>
            <a:ext cx="1419927" cy="141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3411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b="1" dirty="0"/>
            </a:br>
            <a:r>
              <a:rPr lang="en-US" b="1" dirty="0"/>
              <a:t>Configure Guest Users in Azure AD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7BB5C9D-8A80-470B-82F3-621AE07D7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8379" y="4466042"/>
            <a:ext cx="3995763" cy="238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44690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b="1" dirty="0"/>
            </a:br>
            <a:r>
              <a:rPr lang="en-US" b="1" dirty="0"/>
              <a:t>Overview of Azure Active Directory</a:t>
            </a:r>
          </a:p>
        </p:txBody>
      </p:sp>
    </p:spTree>
    <p:extLst>
      <p:ext uri="{BB962C8B-B14F-4D97-AF65-F5344CB8AC3E}">
        <p14:creationId xmlns:p14="http://schemas.microsoft.com/office/powerpoint/2010/main" val="228175052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Prerequisites for Guest Users in Azure AD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320780"/>
            <a:ext cx="10862664" cy="2923877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latin typeface="+mj-lt"/>
              </a:rPr>
              <a:t>You can invite anyone to collaborate with your organization by adding them to your directory as a guest user. 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+mj-lt"/>
              </a:rPr>
              <a:t>Guest users can sign in with their own work, school, or social identities.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+mj-lt"/>
              </a:rPr>
              <a:t>To test guest-related scenarios, you need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An Azure AD user with a role that allows creating user accounts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 valid email account</a:t>
            </a:r>
          </a:p>
          <a:p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5E887AD-5D7D-4B2A-BA55-78871672E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4460" y="5673745"/>
            <a:ext cx="813342" cy="81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3236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Add Guest Users to Azure AD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171518"/>
            <a:ext cx="9572625" cy="30777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j-lt"/>
              </a:rPr>
              <a:t>Sign into Azure portal and add a guest user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855258-FC5B-4AF3-9853-94A2A5DDA0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91" y="1822862"/>
            <a:ext cx="4724838" cy="4229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49FAAC-BB97-4464-903B-14A3266D4D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793" y="1822862"/>
            <a:ext cx="5032105" cy="41797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6F73E2AB-5214-441A-A64D-8D5E6A58F3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15642" y="5765185"/>
            <a:ext cx="813342" cy="81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1786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Assign an App to a Guest User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149330"/>
            <a:ext cx="9572625" cy="61555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j-lt"/>
              </a:rPr>
              <a:t>Add the </a:t>
            </a:r>
            <a:r>
              <a:rPr lang="en-US" i="1" dirty="0">
                <a:latin typeface="+mj-lt"/>
              </a:rPr>
              <a:t>Active Directory for GitHub Enterprise</a:t>
            </a:r>
            <a:r>
              <a:rPr lang="en-US" dirty="0">
                <a:latin typeface="+mj-lt"/>
              </a:rPr>
              <a:t> app to your test tenant and assign the test guest user to the app.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4525F2-B1DA-4FB9-A1C7-76DA84FC82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70" y="2280621"/>
            <a:ext cx="3919767" cy="42242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0439E4-44D7-495B-993F-356CE0E8C4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124" y="2266864"/>
            <a:ext cx="3101951" cy="412969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E59180E-C9CA-46AE-94E8-20B1E43F1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15642" y="5765185"/>
            <a:ext cx="813342" cy="81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67137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Accept the Guest User Invite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2790" y="1730915"/>
            <a:ext cx="9572625" cy="1846659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latin typeface="+mj-lt"/>
              </a:rPr>
              <a:t>Sign-in to your test guest user's email account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+mj-lt"/>
              </a:rPr>
              <a:t>In the inbox, locate the "</a:t>
            </a:r>
            <a:r>
              <a:rPr lang="en-US" i="1" dirty="0">
                <a:latin typeface="+mj-lt"/>
              </a:rPr>
              <a:t>You're invited</a:t>
            </a:r>
            <a:r>
              <a:rPr lang="en-US" dirty="0">
                <a:latin typeface="+mj-lt"/>
              </a:rPr>
              <a:t>" email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+mj-lt"/>
              </a:rPr>
              <a:t>In the email body, select </a:t>
            </a:r>
            <a:r>
              <a:rPr lang="en-US" b="1" dirty="0">
                <a:latin typeface="+mj-lt"/>
              </a:rPr>
              <a:t>Get Started</a:t>
            </a:r>
            <a:endParaRPr lang="en-US" dirty="0"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n-US" dirty="0">
                <a:latin typeface="+mj-lt"/>
              </a:rPr>
              <a:t>Select </a:t>
            </a:r>
            <a:r>
              <a:rPr lang="en-US" b="1" dirty="0">
                <a:latin typeface="+mj-lt"/>
              </a:rPr>
              <a:t>Accept Invitation</a:t>
            </a:r>
            <a:endParaRPr lang="en-US" dirty="0">
              <a:latin typeface="+mj-lt"/>
            </a:endParaRPr>
          </a:p>
          <a:p>
            <a:pPr>
              <a:spcAft>
                <a:spcPts val="600"/>
              </a:spcAft>
            </a:pPr>
            <a:endParaRPr lang="en-US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9C08A3-6DDF-4079-B190-17B397B3BB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935" y="1051642"/>
            <a:ext cx="5074995" cy="531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5703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38EEFF-7D0E-7541-BEA8-01DC84FF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err="1"/>
              <a:t>Discussion</a:t>
            </a:r>
            <a:r>
              <a:rPr lang="en-US" b="1" dirty="0"/>
              <a:t>: Users and Groups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7B9803-7607-B647-9C54-0A9DF76C53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338" y="4436713"/>
            <a:ext cx="5521944" cy="80021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/>
              <a:t>How </a:t>
            </a:r>
            <a:r>
              <a:rPr lang="pl-PL" sz="2000" dirty="0" err="1"/>
              <a:t>many</a:t>
            </a:r>
            <a:r>
              <a:rPr lang="pl-PL" sz="2000" dirty="0"/>
              <a:t> AD do </a:t>
            </a:r>
            <a:r>
              <a:rPr lang="pl-PL" sz="2000" dirty="0" err="1"/>
              <a:t>you</a:t>
            </a:r>
            <a:r>
              <a:rPr lang="pl-PL" sz="2000" dirty="0"/>
              <a:t> </a:t>
            </a:r>
            <a:r>
              <a:rPr lang="pl-PL" sz="2000" dirty="0" err="1"/>
              <a:t>have</a:t>
            </a:r>
            <a:r>
              <a:rPr lang="pl-PL" sz="2000" dirty="0"/>
              <a:t> On-</a:t>
            </a:r>
            <a:r>
              <a:rPr lang="pl-PL" sz="2000" dirty="0" err="1"/>
              <a:t>Prem</a:t>
            </a:r>
            <a:r>
              <a:rPr lang="pl-PL" sz="20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/>
              <a:t>How </a:t>
            </a:r>
            <a:r>
              <a:rPr lang="pl-PL" sz="2000" dirty="0" err="1"/>
              <a:t>many</a:t>
            </a:r>
            <a:r>
              <a:rPr lang="pl-PL" sz="2000" dirty="0"/>
              <a:t> </a:t>
            </a:r>
            <a:r>
              <a:rPr lang="pl-PL" sz="2000" dirty="0" err="1"/>
              <a:t>Tenants</a:t>
            </a:r>
            <a:r>
              <a:rPr lang="pl-PL" sz="2000" dirty="0"/>
              <a:t> </a:t>
            </a:r>
            <a:r>
              <a:rPr lang="pl-PL" sz="2000" dirty="0" err="1"/>
              <a:t>should</a:t>
            </a:r>
            <a:r>
              <a:rPr lang="pl-PL" sz="2000" dirty="0"/>
              <a:t> </a:t>
            </a:r>
            <a:r>
              <a:rPr lang="pl-PL" sz="2000" dirty="0" err="1"/>
              <a:t>you</a:t>
            </a:r>
            <a:r>
              <a:rPr lang="pl-PL" sz="2000" dirty="0"/>
              <a:t> </a:t>
            </a:r>
            <a:r>
              <a:rPr lang="pl-PL" sz="2000" dirty="0" err="1"/>
              <a:t>have</a:t>
            </a:r>
            <a:r>
              <a:rPr lang="pl-PL" sz="2000" dirty="0"/>
              <a:t> in the </a:t>
            </a:r>
            <a:r>
              <a:rPr lang="pl-PL" sz="2000" dirty="0" err="1"/>
              <a:t>cloud</a:t>
            </a:r>
            <a:r>
              <a:rPr lang="pl-PL" sz="2000"/>
              <a:t>?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138734858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960D466-B5D7-9D4C-AB37-FAE3397D6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2805" y="2847752"/>
            <a:ext cx="7090862" cy="918031"/>
          </a:xfrm>
        </p:spPr>
        <p:txBody>
          <a:bodyPr>
            <a:normAutofit/>
          </a:bodyPr>
          <a:lstStyle/>
          <a:p>
            <a:pPr algn="ctr"/>
            <a:r>
              <a:rPr lang="pl-PL" dirty="0" err="1"/>
              <a:t>Thanks</a:t>
            </a:r>
            <a:r>
              <a:rPr lang="pl-PL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59644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28F47-5CF6-4CC7-9231-7F94610E6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Azure Active Directory (Azure AD)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E5CB2-35ED-4670-B143-33894338A0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292772"/>
            <a:ext cx="11533187" cy="4847481"/>
          </a:xfrm>
        </p:spPr>
        <p:txBody>
          <a:bodyPr vert="horz" wrap="squar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GB" dirty="0">
                <a:solidFill>
                  <a:schemeClr val="tx1"/>
                </a:solidFill>
                <a:latin typeface="+mj-lt"/>
              </a:rPr>
              <a:t>Multi-tenant cloud-based directory and identity management</a:t>
            </a:r>
          </a:p>
          <a:p>
            <a:pPr>
              <a:spcAft>
                <a:spcPts val="600"/>
              </a:spcAft>
            </a:pPr>
            <a:r>
              <a:rPr lang="en-GB" dirty="0">
                <a:solidFill>
                  <a:schemeClr val="tx1"/>
                </a:solidFill>
                <a:latin typeface="+mj-lt"/>
              </a:rPr>
              <a:t>Provides single sign-on access to cloud applications and resources</a:t>
            </a:r>
            <a:endParaRPr lang="en-GB" dirty="0">
              <a:solidFill>
                <a:schemeClr val="tx1"/>
              </a:solidFill>
              <a:latin typeface="+mj-lt"/>
              <a:cs typeface="Segoe UI"/>
            </a:endParaRPr>
          </a:p>
          <a:p>
            <a:pPr>
              <a:spcAft>
                <a:spcPts val="600"/>
              </a:spcAft>
            </a:pPr>
            <a:r>
              <a:rPr lang="en-GB" dirty="0">
                <a:solidFill>
                  <a:schemeClr val="tx1"/>
                </a:solidFill>
                <a:latin typeface="+mj-lt"/>
              </a:rPr>
              <a:t>Facilitates developing apps with a global scope</a:t>
            </a:r>
            <a:endParaRPr lang="en-GB" dirty="0">
              <a:solidFill>
                <a:schemeClr val="tx1"/>
              </a:solidFill>
              <a:latin typeface="+mj-lt"/>
              <a:cs typeface="Segoe UI"/>
            </a:endParaRPr>
          </a:p>
          <a:p>
            <a:pPr>
              <a:spcAft>
                <a:spcPts val="600"/>
              </a:spcAft>
            </a:pPr>
            <a:r>
              <a:rPr lang="en-GB" dirty="0">
                <a:solidFill>
                  <a:schemeClr val="tx1"/>
                </a:solidFill>
                <a:latin typeface="+mj-lt"/>
              </a:rPr>
              <a:t>Offers a full suite of identity management capabilities:</a:t>
            </a:r>
            <a:endParaRPr lang="en-GB" dirty="0">
              <a:solidFill>
                <a:schemeClr val="tx1"/>
              </a:solidFill>
              <a:latin typeface="+mj-lt"/>
              <a:cs typeface="Segoe UI"/>
            </a:endParaRPr>
          </a:p>
          <a:p>
            <a:pPr marL="7429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Self-service password and group </a:t>
            </a:r>
            <a:br>
              <a:rPr lang="en-GB" sz="2000" dirty="0">
                <a:solidFill>
                  <a:schemeClr val="tx1"/>
                </a:solidFill>
              </a:rPr>
            </a:br>
            <a:r>
              <a:rPr lang="en-GB" sz="2000" dirty="0">
                <a:solidFill>
                  <a:schemeClr val="tx1"/>
                </a:solidFill>
              </a:rPr>
              <a:t>management</a:t>
            </a:r>
            <a:endParaRPr lang="en-GB" sz="2000" dirty="0">
              <a:solidFill>
                <a:schemeClr val="tx1"/>
              </a:solidFill>
              <a:cs typeface="Segoe UI Semibold"/>
            </a:endParaRPr>
          </a:p>
          <a:p>
            <a:pPr marL="7429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Privileged account management</a:t>
            </a:r>
            <a:endParaRPr lang="en-GB" sz="2000" dirty="0">
              <a:solidFill>
                <a:schemeClr val="tx1"/>
              </a:solidFill>
              <a:cs typeface="Segoe UI Semibold"/>
            </a:endParaRPr>
          </a:p>
          <a:p>
            <a:pPr marL="7429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Role-based access control</a:t>
            </a:r>
            <a:endParaRPr lang="en-GB" sz="2000" dirty="0">
              <a:solidFill>
                <a:schemeClr val="tx1"/>
              </a:solidFill>
              <a:cs typeface="Segoe UI Semibold"/>
            </a:endParaRPr>
          </a:p>
          <a:p>
            <a:pPr marL="7429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App usage monitoring</a:t>
            </a:r>
            <a:endParaRPr lang="en-GB" sz="2000" dirty="0">
              <a:solidFill>
                <a:schemeClr val="tx1"/>
              </a:solidFill>
              <a:cs typeface="Segoe UI Semibold"/>
            </a:endParaRPr>
          </a:p>
          <a:p>
            <a:pPr marL="7429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Security monitoring</a:t>
            </a:r>
            <a:endParaRPr lang="en-GB" sz="2000" dirty="0">
              <a:solidFill>
                <a:schemeClr val="tx1"/>
              </a:solidFill>
              <a:cs typeface="Segoe UI Semibold"/>
            </a:endParaRPr>
          </a:p>
          <a:p>
            <a:pPr marL="7429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Device Registration</a:t>
            </a:r>
            <a:endParaRPr lang="en-GB" sz="2000" dirty="0">
              <a:solidFill>
                <a:schemeClr val="tx1"/>
              </a:solidFill>
              <a:cs typeface="Segoe UI Semibold"/>
            </a:endParaRPr>
          </a:p>
          <a:p>
            <a:pPr marL="7429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Alerting </a:t>
            </a:r>
            <a:endParaRPr lang="en-GB" sz="2000" dirty="0">
              <a:solidFill>
                <a:schemeClr val="tx1"/>
              </a:solidFill>
              <a:cs typeface="Segoe UI Semibold"/>
            </a:endParaRPr>
          </a:p>
          <a:p>
            <a:pPr marL="7429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Multi-Factor Authentication (MFA)</a:t>
            </a:r>
            <a:endParaRPr lang="en-GB" sz="2000" dirty="0">
              <a:solidFill>
                <a:schemeClr val="tx1"/>
              </a:solidFill>
              <a:cs typeface="Segoe UI Semibold"/>
            </a:endParaRPr>
          </a:p>
        </p:txBody>
      </p:sp>
      <p:pic>
        <p:nvPicPr>
          <p:cNvPr id="4" name="Picture 2" descr="Diagram describing the relationship between Azure Active Directory, the cloud, and on-premises solutions">
            <a:extLst>
              <a:ext uri="{FF2B5EF4-FFF2-40B4-BE49-F238E27FC236}">
                <a16:creationId xmlns:a16="http://schemas.microsoft.com/office/drawing/2014/main" id="{06C2BCA2-3C7F-4B5D-9EA4-A36382306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107" y="3907993"/>
            <a:ext cx="6887664" cy="286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23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EBDD6-414C-454C-9FE7-20496BF5D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Azure AD Concepts</a:t>
            </a:r>
            <a:endParaRPr lang="en-US" b="1" dirty="0">
              <a:solidFill>
                <a:srgbClr val="000000"/>
              </a:solidFill>
            </a:endParaRPr>
          </a:p>
        </p:txBody>
      </p:sp>
      <p:graphicFrame>
        <p:nvGraphicFramePr>
          <p:cNvPr id="10" name="Table Placeholder 9">
            <a:extLst>
              <a:ext uri="{FF2B5EF4-FFF2-40B4-BE49-F238E27FC236}">
                <a16:creationId xmlns:a16="http://schemas.microsoft.com/office/drawing/2014/main" id="{1ED9C1BC-3AC3-459E-8B0B-555A616DD09D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2870841243"/>
              </p:ext>
            </p:extLst>
          </p:nvPr>
        </p:nvGraphicFramePr>
        <p:xfrm>
          <a:off x="465138" y="1481955"/>
          <a:ext cx="11533186" cy="4706366"/>
        </p:xfrm>
        <a:graphic>
          <a:graphicData uri="http://schemas.openxmlformats.org/drawingml/2006/table">
            <a:tbl>
              <a:tblPr firstRow="1" bandRow="1">
                <a:solidFill>
                  <a:schemeClr val="accent1"/>
                </a:solidFill>
                <a:tableStyleId>{5C22544A-7EE6-4342-B048-85BDC9FD1C3A}</a:tableStyleId>
              </a:tblPr>
              <a:tblGrid>
                <a:gridCol w="2624903">
                  <a:extLst>
                    <a:ext uri="{9D8B030D-6E8A-4147-A177-3AD203B41FA5}">
                      <a16:colId xmlns:a16="http://schemas.microsoft.com/office/drawing/2014/main" val="503937480"/>
                    </a:ext>
                  </a:extLst>
                </a:gridCol>
                <a:gridCol w="8908283">
                  <a:extLst>
                    <a:ext uri="{9D8B030D-6E8A-4147-A177-3AD203B41FA5}">
                      <a16:colId xmlns:a16="http://schemas.microsoft.com/office/drawing/2014/main" val="308701744"/>
                    </a:ext>
                  </a:extLst>
                </a:gridCol>
              </a:tblGrid>
              <a:tr h="672338">
                <a:tc>
                  <a:txBody>
                    <a:bodyPr/>
                    <a:lstStyle/>
                    <a:p>
                      <a:pPr algn="l"/>
                      <a:r>
                        <a:rPr lang="en-US" sz="2000" b="1">
                          <a:latin typeface="+mj-lt"/>
                        </a:rPr>
                        <a:t>Concept</a:t>
                      </a:r>
                    </a:p>
                  </a:txBody>
                  <a:tcPr marL="93260" marR="93260" marT="46630" marB="466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548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+mj-lt"/>
                        </a:rPr>
                        <a:t>Description</a:t>
                      </a:r>
                    </a:p>
                  </a:txBody>
                  <a:tcPr marL="93260" marR="93260" marT="46630" marB="4663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54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65927"/>
                  </a:ext>
                </a:extLst>
              </a:tr>
              <a:tr h="672338"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+mj-lt"/>
                        </a:rPr>
                        <a:t>Identity</a:t>
                      </a:r>
                    </a:p>
                  </a:txBody>
                  <a:tcPr marL="93260" marR="93260" marT="46630" marB="466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000" b="0">
                        <a:latin typeface="+mj-lt"/>
                      </a:endParaRPr>
                    </a:p>
                  </a:txBody>
                  <a:tcPr marL="93260" marR="93260" marT="46630" marB="4663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321566"/>
                  </a:ext>
                </a:extLst>
              </a:tr>
              <a:tr h="672338"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+mj-lt"/>
                        </a:rPr>
                        <a:t>Account</a:t>
                      </a:r>
                    </a:p>
                  </a:txBody>
                  <a:tcPr marL="93260" marR="93260" marT="46630" marB="466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000" b="0">
                        <a:latin typeface="+mj-lt"/>
                      </a:endParaRPr>
                    </a:p>
                  </a:txBody>
                  <a:tcPr marL="93260" marR="93260" marT="46630" marB="4663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821644"/>
                  </a:ext>
                </a:extLst>
              </a:tr>
              <a:tr h="672338"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+mj-lt"/>
                        </a:rPr>
                        <a:t>Azure AD Account</a:t>
                      </a:r>
                    </a:p>
                  </a:txBody>
                  <a:tcPr marL="93260" marR="93260" marT="46630" marB="466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000" b="0">
                        <a:latin typeface="+mj-lt"/>
                      </a:endParaRPr>
                    </a:p>
                  </a:txBody>
                  <a:tcPr marL="93260" marR="93260" marT="46630" marB="4663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476776"/>
                  </a:ext>
                </a:extLst>
              </a:tr>
              <a:tr h="672338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j-lt"/>
                        </a:rPr>
                        <a:t>Azure tenant</a:t>
                      </a:r>
                    </a:p>
                  </a:txBody>
                  <a:tcPr marL="93260" marR="93260" marT="46630" marB="466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000" b="0">
                        <a:latin typeface="+mj-lt"/>
                      </a:endParaRPr>
                    </a:p>
                  </a:txBody>
                  <a:tcPr marL="93260" marR="93260" marT="46630" marB="4663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23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1">
                          <a:latin typeface="+mj-lt"/>
                        </a:rPr>
                        <a:t>Azure AD directory</a:t>
                      </a:r>
                    </a:p>
                  </a:txBody>
                  <a:tcPr marL="93260" marR="93260" marT="46630" marB="466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000" b="0">
                        <a:latin typeface="+mj-lt"/>
                      </a:endParaRPr>
                    </a:p>
                  </a:txBody>
                  <a:tcPr marL="93260" marR="93260" marT="46630" marB="4663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509981"/>
                  </a:ext>
                </a:extLst>
              </a:tr>
              <a:tr h="6723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1" dirty="0">
                          <a:latin typeface="+mj-lt"/>
                        </a:rPr>
                        <a:t>User subscription</a:t>
                      </a:r>
                    </a:p>
                  </a:txBody>
                  <a:tcPr marL="93260" marR="93260" marT="46630" marB="466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000" b="0" dirty="0">
                        <a:latin typeface="+mj-lt"/>
                      </a:endParaRPr>
                    </a:p>
                  </a:txBody>
                  <a:tcPr marL="93260" marR="93260" marT="46630" marB="4663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550036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ED6D7300-A82F-4BE1-8327-2B5681D2BA00}"/>
              </a:ext>
            </a:extLst>
          </p:cNvPr>
          <p:cNvSpPr/>
          <p:nvPr/>
        </p:nvSpPr>
        <p:spPr>
          <a:xfrm>
            <a:off x="3099204" y="2159306"/>
            <a:ext cx="8872131" cy="661012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/>
            <a:r>
              <a:rPr lang="en-US">
                <a:solidFill>
                  <a:srgbClr val="000000"/>
                </a:solidFill>
              </a:rPr>
              <a:t>An object that can be authenticated.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151A4B-9B92-46F1-B4DE-64DA790012F3}"/>
              </a:ext>
            </a:extLst>
          </p:cNvPr>
          <p:cNvSpPr/>
          <p:nvPr/>
        </p:nvSpPr>
        <p:spPr>
          <a:xfrm>
            <a:off x="3099204" y="2833020"/>
            <a:ext cx="8872131" cy="661012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>
              <a:buNone/>
            </a:pPr>
            <a:r>
              <a:rPr lang="en-US"/>
              <a:t>An identity that has data associated with it.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844943-D96B-4340-A44E-0C47E2465A42}"/>
              </a:ext>
            </a:extLst>
          </p:cNvPr>
          <p:cNvSpPr/>
          <p:nvPr/>
        </p:nvSpPr>
        <p:spPr>
          <a:xfrm>
            <a:off x="3099204" y="3506734"/>
            <a:ext cx="8872131" cy="661012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>
              <a:buNone/>
            </a:pPr>
            <a:r>
              <a:rPr lang="en-US"/>
              <a:t>An identity created through Azure AD or another Microsoft cloud service.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E99590-2051-4EEC-8ADD-C6CA2A4B86F6}"/>
              </a:ext>
            </a:extLst>
          </p:cNvPr>
          <p:cNvSpPr/>
          <p:nvPr/>
        </p:nvSpPr>
        <p:spPr>
          <a:xfrm>
            <a:off x="3099204" y="4180448"/>
            <a:ext cx="8872131" cy="661012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>
              <a:buNone/>
            </a:pPr>
            <a:r>
              <a:rPr lang="en-US" dirty="0"/>
              <a:t>A dedicated and trusted instance of Azure AD that's automatically created when your organization signs up for a Microsoft cloud service subscription.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C00581-EACE-47B3-9FB8-AAF204714C7F}"/>
              </a:ext>
            </a:extLst>
          </p:cNvPr>
          <p:cNvSpPr/>
          <p:nvPr/>
        </p:nvSpPr>
        <p:spPr>
          <a:xfrm>
            <a:off x="3099204" y="4854162"/>
            <a:ext cx="8872131" cy="661012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>
              <a:buNone/>
            </a:pPr>
            <a:r>
              <a:rPr lang="en-US"/>
              <a:t>Each Azure tenant has a dedicated and trusted Azure AD directory. 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671BE5-64E1-4EDA-AC7C-75B7EDFDE70F}"/>
              </a:ext>
            </a:extLst>
          </p:cNvPr>
          <p:cNvSpPr/>
          <p:nvPr/>
        </p:nvSpPr>
        <p:spPr>
          <a:xfrm>
            <a:off x="3099204" y="5527875"/>
            <a:ext cx="8872131" cy="661012"/>
          </a:xfrm>
          <a:prstGeom prst="rect">
            <a:avLst/>
          </a:prstGeom>
        </p:spPr>
        <p:txBody>
          <a:bodyPr wrap="square" anchor="ctr" anchorCtr="0">
            <a:normAutofit/>
          </a:bodyPr>
          <a:lstStyle/>
          <a:p>
            <a:pPr lvl="0">
              <a:buNone/>
            </a:pPr>
            <a:r>
              <a:rPr lang="en-US"/>
              <a:t>Used to pay for Azure cloud services. </a:t>
            </a:r>
          </a:p>
        </p:txBody>
      </p:sp>
    </p:spTree>
    <p:extLst>
      <p:ext uri="{BB962C8B-B14F-4D97-AF65-F5344CB8AC3E}">
        <p14:creationId xmlns:p14="http://schemas.microsoft.com/office/powerpoint/2010/main" val="11989868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  <p:bldP spid="9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Azure AD Benefits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5139" y="1481959"/>
            <a:ext cx="4091095" cy="4308872"/>
          </a:xfrm>
        </p:spPr>
        <p:txBody>
          <a:bodyPr/>
          <a:lstStyle/>
          <a:p>
            <a:r>
              <a:rPr lang="en-US" dirty="0"/>
              <a:t>Single sign-on to any cloud or on-premises web app.</a:t>
            </a:r>
          </a:p>
          <a:p>
            <a:endParaRPr lang="en-US" dirty="0"/>
          </a:p>
          <a:p>
            <a:r>
              <a:rPr lang="en-US" dirty="0"/>
              <a:t>Compatible with iOS, Mac OS X, Android, and Windows devices.</a:t>
            </a:r>
          </a:p>
          <a:p>
            <a:endParaRPr lang="en-US" dirty="0"/>
          </a:p>
          <a:p>
            <a:r>
              <a:rPr lang="en-US" dirty="0"/>
              <a:t>Protect on-premises web applications with secure remote access.</a:t>
            </a:r>
          </a:p>
          <a:p>
            <a:endParaRPr lang="en-US" dirty="0"/>
          </a:p>
          <a:p>
            <a:r>
              <a:rPr lang="en-US" dirty="0"/>
              <a:t>Extend AD to the cloud.</a:t>
            </a:r>
          </a:p>
          <a:p>
            <a:endParaRPr lang="en-US" dirty="0"/>
          </a:p>
          <a:p>
            <a:r>
              <a:rPr lang="en-US" dirty="0"/>
              <a:t>Help protect sensitive data and applications.</a:t>
            </a:r>
          </a:p>
        </p:txBody>
      </p:sp>
      <p:pic>
        <p:nvPicPr>
          <p:cNvPr id="2" name="Picture 1" descr="Screenshot of Azure AD features including Azure AD Connect and Self-Service capabilities. ">
            <a:extLst>
              <a:ext uri="{FF2B5EF4-FFF2-40B4-BE49-F238E27FC236}">
                <a16:creationId xmlns:a16="http://schemas.microsoft.com/office/drawing/2014/main" id="{0DB75D26-C48C-4231-B48D-95D3A5467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912" y="1436146"/>
            <a:ext cx="6348628" cy="44483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192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Azure AD Join 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309350"/>
            <a:ext cx="9572625" cy="3770263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dirty="0">
                <a:latin typeface="+mj-lt"/>
              </a:rPr>
              <a:t>Benefits of AD Join: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Single-sign-on (SSO)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Enterprise compliant roaming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Access to Microsoft Store for Business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Windows Hello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Seamless access to on-premises resources</a:t>
            </a:r>
          </a:p>
          <a:p>
            <a:pPr>
              <a:spcAft>
                <a:spcPts val="600"/>
              </a:spcAft>
            </a:pPr>
            <a:endParaRPr lang="en-US" dirty="0">
              <a:latin typeface="+mj-lt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dirty="0">
                <a:latin typeface="+mj-lt"/>
              </a:rPr>
              <a:t>Connection options: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Registering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Joining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256E90-BF64-4094-95E6-377B89111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277" y="3497262"/>
            <a:ext cx="7247573" cy="310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69070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b="1" dirty="0"/>
            </a:br>
            <a:r>
              <a:rPr lang="en-US" b="1" dirty="0"/>
              <a:t>Users and Groups</a:t>
            </a:r>
          </a:p>
        </p:txBody>
      </p:sp>
    </p:spTree>
    <p:extLst>
      <p:ext uri="{BB962C8B-B14F-4D97-AF65-F5344CB8AC3E}">
        <p14:creationId xmlns:p14="http://schemas.microsoft.com/office/powerpoint/2010/main" val="378714885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User Accounts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195050"/>
            <a:ext cx="9572625" cy="1846659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latin typeface="+mj-lt"/>
              </a:rPr>
              <a:t>To view the Azure AD users, access the </a:t>
            </a:r>
            <a:r>
              <a:rPr lang="en-US" b="1" dirty="0">
                <a:latin typeface="+mj-lt"/>
              </a:rPr>
              <a:t>All users </a:t>
            </a:r>
            <a:r>
              <a:rPr lang="en-US" dirty="0">
                <a:latin typeface="+mj-lt"/>
              </a:rPr>
              <a:t>blade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+mj-lt"/>
              </a:rPr>
              <a:t>Azure AD defines users in three ways: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Cloud identities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Directory-synchronized identities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Guest users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05A2EF-8D16-490B-A3BA-94B713BF7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16" y="3400261"/>
            <a:ext cx="10965501" cy="296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69689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1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TT_Azure_PowerPoint_Template_Dec19" id="{4D812253-AE16-49B7-9E8B-E155C396F1B1}" vid="{CDFF03D5-E879-4992-95FD-25D14F5B9F5C}"/>
    </a:ext>
  </a:extLst>
</a:theme>
</file>

<file path=ppt/theme/theme2.xml><?xml version="1.0" encoding="utf-8"?>
<a:theme xmlns:a="http://schemas.openxmlformats.org/drawingml/2006/main" name="Azure 2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TT_Azure_PowerPoint_Template_Dec19" id="{4D812253-AE16-49B7-9E8B-E155C396F1B1}" vid="{BA37C2E8-86DA-4C7F-89BF-BC08C304625E}"/>
    </a:ext>
  </a:extLst>
</a:theme>
</file>

<file path=ppt/theme/theme3.xml><?xml version="1.0" encoding="utf-8"?>
<a:theme xmlns:a="http://schemas.openxmlformats.org/drawingml/2006/main" name="Dynamics 365">
  <a:themeElements>
    <a:clrScheme name="Dynamics365">
      <a:dk1>
        <a:srgbClr val="3C3C41"/>
      </a:dk1>
      <a:lt1>
        <a:srgbClr val="FFFFFF"/>
      </a:lt1>
      <a:dk2>
        <a:srgbClr val="008272"/>
      </a:dk2>
      <a:lt2>
        <a:srgbClr val="FFFFFF"/>
      </a:lt2>
      <a:accent1>
        <a:srgbClr val="EBEBEB"/>
      </a:accent1>
      <a:accent2>
        <a:srgbClr val="75757A"/>
      </a:accent2>
      <a:accent3>
        <a:srgbClr val="3C3C41"/>
      </a:accent3>
      <a:accent4>
        <a:srgbClr val="008272"/>
      </a:accent4>
      <a:accent5>
        <a:srgbClr val="30E5D0"/>
      </a:accent5>
      <a:accent6>
        <a:srgbClr val="FEF000"/>
      </a:accent6>
      <a:hlink>
        <a:srgbClr val="0078D4"/>
      </a:hlink>
      <a:folHlink>
        <a:srgbClr val="0078D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0996D19-6CB1-8A40-8625-59EE03072CAF}" vid="{D6AC121D-CF90-1B4B-8887-A6F8F11F705E}"/>
    </a:ext>
  </a:extLst>
</a:theme>
</file>

<file path=ppt/theme/theme4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60E49DB-0E46-4E26-802D-8B7134C2F338}" vid="{2A6A2BA9-42FB-431E-81C9-3FE614E59DF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1137</Words>
  <Application>Microsoft Office PowerPoint</Application>
  <PresentationFormat>Niestandardowy</PresentationFormat>
  <Paragraphs>201</Paragraphs>
  <Slides>35</Slides>
  <Notes>13</Notes>
  <HiddenSlides>0</HiddenSlides>
  <MMClips>0</MMClips>
  <ScaleCrop>false</ScaleCrop>
  <HeadingPairs>
    <vt:vector size="6" baseType="variant">
      <vt:variant>
        <vt:lpstr>Używane czcionki</vt:lpstr>
      </vt:variant>
      <vt:variant>
        <vt:i4>8</vt:i4>
      </vt:variant>
      <vt:variant>
        <vt:lpstr>Motyw</vt:lpstr>
      </vt:variant>
      <vt:variant>
        <vt:i4>4</vt:i4>
      </vt:variant>
      <vt:variant>
        <vt:lpstr>Tytuły slajdów</vt:lpstr>
      </vt:variant>
      <vt:variant>
        <vt:i4>35</vt:i4>
      </vt:variant>
    </vt:vector>
  </HeadingPairs>
  <TitlesOfParts>
    <vt:vector size="47" baseType="lpstr">
      <vt:lpstr>Arial</vt:lpstr>
      <vt:lpstr>Consolas</vt:lpstr>
      <vt:lpstr>Montserrat ExtraLight</vt:lpstr>
      <vt:lpstr>Montserrat Light</vt:lpstr>
      <vt:lpstr>Montserrat Medium</vt:lpstr>
      <vt:lpstr>Segoe UI</vt:lpstr>
      <vt:lpstr>Segoe UI Light</vt:lpstr>
      <vt:lpstr>Wingdings</vt:lpstr>
      <vt:lpstr>Azure 1</vt:lpstr>
      <vt:lpstr>Azure 2</vt:lpstr>
      <vt:lpstr>Dynamics 365</vt:lpstr>
      <vt:lpstr>Office 365 PPT Template - 2017</vt:lpstr>
      <vt:lpstr>Implement Azure Active Directory</vt:lpstr>
      <vt:lpstr>Learning Objectives</vt:lpstr>
      <vt:lpstr> Overview of Azure Active Directory</vt:lpstr>
      <vt:lpstr>Azure Active Directory (Azure AD)</vt:lpstr>
      <vt:lpstr>Azure AD Concepts</vt:lpstr>
      <vt:lpstr>Azure AD Benefits</vt:lpstr>
      <vt:lpstr>Azure AD Join  </vt:lpstr>
      <vt:lpstr> Users and Groups</vt:lpstr>
      <vt:lpstr>User Accounts</vt:lpstr>
      <vt:lpstr>Create and Manage Users (1 of 3) </vt:lpstr>
      <vt:lpstr>Create and Manage Users (2 of 3)</vt:lpstr>
      <vt:lpstr>Create and Manage Users (3 of 3) </vt:lpstr>
      <vt:lpstr>Group Accounts</vt:lpstr>
      <vt:lpstr>Managing Multiple Directories </vt:lpstr>
      <vt:lpstr> Azure AD Connect</vt:lpstr>
      <vt:lpstr>Azure AD Connect </vt:lpstr>
      <vt:lpstr>Password Synchronization</vt:lpstr>
      <vt:lpstr>Pass-Through Authentication</vt:lpstr>
      <vt:lpstr> Azure Active Directory Domain Services</vt:lpstr>
      <vt:lpstr>Azure AD DS</vt:lpstr>
      <vt:lpstr>How objects and credentials are synchronized in an Azure Active Directory Domain Services managed domain</vt:lpstr>
      <vt:lpstr> Domains and Custom Domains</vt:lpstr>
      <vt:lpstr>Domains and Custom Domains</vt:lpstr>
      <vt:lpstr>Verifying Custom Domain Names</vt:lpstr>
      <vt:lpstr>Add a Custom Domain Name to Azure AD</vt:lpstr>
      <vt:lpstr> Configure MFA</vt:lpstr>
      <vt:lpstr>Multi-Factor Authentication (1 of 2) </vt:lpstr>
      <vt:lpstr>Multi-Factor Authentication (2 of 2)</vt:lpstr>
      <vt:lpstr> Configure Guest Users in Azure AD</vt:lpstr>
      <vt:lpstr>Prerequisites for Guest Users in Azure AD</vt:lpstr>
      <vt:lpstr>Add Guest Users to Azure AD</vt:lpstr>
      <vt:lpstr>Assign an App to a Guest User</vt:lpstr>
      <vt:lpstr>Accept the Guest User Invite</vt:lpstr>
      <vt:lpstr>Discussion: Users and Groups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2020-06-30T02:47:07Z</dcterms:created>
  <dcterms:modified xsi:type="dcterms:W3CDTF">2020-11-08T11:58:37Z</dcterms:modified>
</cp:coreProperties>
</file>